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Zilla Slab Highlight"/>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ZillaSlabHighlight-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38be89ca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338be89ca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8ef81173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8ef81173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NPC- nonplayer character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8ef81173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d8ef8117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8ef81173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8ef81173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904e32173_4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904e32173_4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38be89c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38be89c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38be89c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38be89c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8ef81173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8ef81173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8ef81173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8ef8117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d904e32173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d904e32173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338be89caf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338be89caf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8ef8117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8ef8117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8ef8117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d8ef8117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38be89ca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38be89ca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8ef8117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8ef8117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8ef8117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8ef8117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8ef81173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8ef81173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38be89ca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38be89ca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50000"/>
              </a:srgbClr>
            </a:outerShdw>
          </a:effectLst>
        </p:spPr>
        <p:txBody>
          <a:bodyPr anchorCtr="0" anchor="t" bIns="91425" lIns="91425" spcFirstLastPara="1" rIns="91425" wrap="square" tIns="91425">
            <a:normAutofit/>
          </a:bodyPr>
          <a:lstStyle>
            <a:lvl1pPr lvl="0">
              <a:spcBef>
                <a:spcPts val="0"/>
              </a:spcBef>
              <a:spcAft>
                <a:spcPts val="0"/>
              </a:spcAft>
              <a:buClr>
                <a:srgbClr val="FFD966"/>
              </a:buClr>
              <a:buSzPts val="2800"/>
              <a:buNone/>
              <a:defRPr sz="2800">
                <a:solidFill>
                  <a:srgbClr val="FFD966"/>
                </a:solidFill>
              </a:defRPr>
            </a:lvl1pPr>
            <a:lvl2pPr lvl="1">
              <a:spcBef>
                <a:spcPts val="0"/>
              </a:spcBef>
              <a:spcAft>
                <a:spcPts val="0"/>
              </a:spcAft>
              <a:buClr>
                <a:srgbClr val="FFD966"/>
              </a:buClr>
              <a:buSzPts val="2800"/>
              <a:buNone/>
              <a:defRPr sz="2800">
                <a:solidFill>
                  <a:srgbClr val="FFD966"/>
                </a:solidFill>
              </a:defRPr>
            </a:lvl2pPr>
            <a:lvl3pPr lvl="2">
              <a:spcBef>
                <a:spcPts val="0"/>
              </a:spcBef>
              <a:spcAft>
                <a:spcPts val="0"/>
              </a:spcAft>
              <a:buClr>
                <a:srgbClr val="FFD966"/>
              </a:buClr>
              <a:buSzPts val="2800"/>
              <a:buNone/>
              <a:defRPr sz="2800">
                <a:solidFill>
                  <a:srgbClr val="FFD966"/>
                </a:solidFill>
              </a:defRPr>
            </a:lvl3pPr>
            <a:lvl4pPr lvl="3">
              <a:spcBef>
                <a:spcPts val="0"/>
              </a:spcBef>
              <a:spcAft>
                <a:spcPts val="0"/>
              </a:spcAft>
              <a:buClr>
                <a:srgbClr val="FFD966"/>
              </a:buClr>
              <a:buSzPts val="2800"/>
              <a:buNone/>
              <a:defRPr sz="2800">
                <a:solidFill>
                  <a:srgbClr val="FFD966"/>
                </a:solidFill>
              </a:defRPr>
            </a:lvl4pPr>
            <a:lvl5pPr lvl="4">
              <a:spcBef>
                <a:spcPts val="0"/>
              </a:spcBef>
              <a:spcAft>
                <a:spcPts val="0"/>
              </a:spcAft>
              <a:buClr>
                <a:srgbClr val="FFD966"/>
              </a:buClr>
              <a:buSzPts val="2800"/>
              <a:buNone/>
              <a:defRPr sz="2800">
                <a:solidFill>
                  <a:srgbClr val="FFD966"/>
                </a:solidFill>
              </a:defRPr>
            </a:lvl5pPr>
            <a:lvl6pPr lvl="5">
              <a:spcBef>
                <a:spcPts val="0"/>
              </a:spcBef>
              <a:spcAft>
                <a:spcPts val="0"/>
              </a:spcAft>
              <a:buClr>
                <a:srgbClr val="FFD966"/>
              </a:buClr>
              <a:buSzPts val="2800"/>
              <a:buNone/>
              <a:defRPr sz="2800">
                <a:solidFill>
                  <a:srgbClr val="FFD966"/>
                </a:solidFill>
              </a:defRPr>
            </a:lvl6pPr>
            <a:lvl7pPr lvl="6">
              <a:spcBef>
                <a:spcPts val="0"/>
              </a:spcBef>
              <a:spcAft>
                <a:spcPts val="0"/>
              </a:spcAft>
              <a:buClr>
                <a:srgbClr val="FFD966"/>
              </a:buClr>
              <a:buSzPts val="2800"/>
              <a:buNone/>
              <a:defRPr sz="2800">
                <a:solidFill>
                  <a:srgbClr val="FFD966"/>
                </a:solidFill>
              </a:defRPr>
            </a:lvl7pPr>
            <a:lvl8pPr lvl="7">
              <a:spcBef>
                <a:spcPts val="0"/>
              </a:spcBef>
              <a:spcAft>
                <a:spcPts val="0"/>
              </a:spcAft>
              <a:buClr>
                <a:srgbClr val="FFD966"/>
              </a:buClr>
              <a:buSzPts val="2800"/>
              <a:buNone/>
              <a:defRPr sz="2800">
                <a:solidFill>
                  <a:srgbClr val="FFD966"/>
                </a:solidFill>
              </a:defRPr>
            </a:lvl8pPr>
            <a:lvl9pPr lvl="8">
              <a:spcBef>
                <a:spcPts val="0"/>
              </a:spcBef>
              <a:spcAft>
                <a:spcPts val="0"/>
              </a:spcAft>
              <a:buClr>
                <a:srgbClr val="FFD966"/>
              </a:buClr>
              <a:buSzPts val="2800"/>
              <a:buNone/>
              <a:defRPr sz="2800">
                <a:solidFill>
                  <a:srgbClr val="FFD966"/>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rgbClr val="D9D9D9"/>
                </a:solidFill>
              </a:defRPr>
            </a:lvl1pPr>
            <a:lvl2pPr lvl="1" algn="r">
              <a:buNone/>
              <a:defRPr sz="1000">
                <a:solidFill>
                  <a:srgbClr val="D9D9D9"/>
                </a:solidFill>
              </a:defRPr>
            </a:lvl2pPr>
            <a:lvl3pPr lvl="2" algn="r">
              <a:buNone/>
              <a:defRPr sz="1000">
                <a:solidFill>
                  <a:srgbClr val="D9D9D9"/>
                </a:solidFill>
              </a:defRPr>
            </a:lvl3pPr>
            <a:lvl4pPr lvl="3" algn="r">
              <a:buNone/>
              <a:defRPr sz="1000">
                <a:solidFill>
                  <a:srgbClr val="D9D9D9"/>
                </a:solidFill>
              </a:defRPr>
            </a:lvl4pPr>
            <a:lvl5pPr lvl="4" algn="r">
              <a:buNone/>
              <a:defRPr sz="1000">
                <a:solidFill>
                  <a:srgbClr val="D9D9D9"/>
                </a:solidFill>
              </a:defRPr>
            </a:lvl5pPr>
            <a:lvl6pPr lvl="5" algn="r">
              <a:buNone/>
              <a:defRPr sz="1000">
                <a:solidFill>
                  <a:srgbClr val="D9D9D9"/>
                </a:solidFill>
              </a:defRPr>
            </a:lvl6pPr>
            <a:lvl7pPr lvl="6" algn="r">
              <a:buNone/>
              <a:defRPr sz="1000">
                <a:solidFill>
                  <a:srgbClr val="D9D9D9"/>
                </a:solidFill>
              </a:defRPr>
            </a:lvl7pPr>
            <a:lvl8pPr lvl="7" algn="r">
              <a:buNone/>
              <a:defRPr sz="1000">
                <a:solidFill>
                  <a:srgbClr val="D9D9D9"/>
                </a:solidFill>
              </a:defRPr>
            </a:lvl8pPr>
            <a:lvl9pPr lvl="8" algn="r">
              <a:buNone/>
              <a:defRPr sz="1000">
                <a:solidFill>
                  <a:srgbClr val="D9D9D9"/>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67750" y="4723825"/>
            <a:ext cx="9642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9D9D9"/>
                </a:solidFill>
              </a:rPr>
              <a:t>02-13-2025</a:t>
            </a:r>
            <a:endParaRPr sz="1000">
              <a:solidFill>
                <a:srgbClr val="D9D9D9"/>
              </a:solidFill>
            </a:endParaRPr>
          </a:p>
        </p:txBody>
      </p:sp>
      <p:sp>
        <p:nvSpPr>
          <p:cNvPr id="10" name="Google Shape;10;p1"/>
          <p:cNvSpPr txBox="1"/>
          <p:nvPr/>
        </p:nvSpPr>
        <p:spPr>
          <a:xfrm>
            <a:off x="4420100" y="4723825"/>
            <a:ext cx="964200" cy="27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rgbClr val="D9D9D9"/>
                </a:solidFill>
              </a:rPr>
              <a:t>CodeSaurus</a:t>
            </a:r>
            <a:endParaRPr sz="1000">
              <a:solidFill>
                <a:srgbClr val="D9D9D9"/>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1" Type="http://schemas.openxmlformats.org/officeDocument/2006/relationships/image" Target="../media/image27.jpg"/><Relationship Id="rId10" Type="http://schemas.openxmlformats.org/officeDocument/2006/relationships/image" Target="../media/image18.png"/><Relationship Id="rId13" Type="http://schemas.openxmlformats.org/officeDocument/2006/relationships/image" Target="../media/image23.png"/><Relationship Id="rId12"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17.png"/><Relationship Id="rId14"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htmw/2025S-Codesaurus/wik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jpg"/><Relationship Id="rId4" Type="http://schemas.openxmlformats.org/officeDocument/2006/relationships/image" Target="../media/image7.jpg"/><Relationship Id="rId5"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7.png"/><Relationship Id="rId5" Type="http://schemas.openxmlformats.org/officeDocument/2006/relationships/image" Target="../media/image3.pn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1911100" y="1670550"/>
            <a:ext cx="5489400" cy="901200"/>
          </a:xfrm>
          <a:prstGeom prst="rect">
            <a:avLst/>
          </a:prstGeom>
          <a:effectLst>
            <a:outerShdw blurRad="57150" rotWithShape="0" algn="bl" dir="5400000" dist="19050">
              <a:schemeClr val="lt2">
                <a:alpha val="50000"/>
              </a:schemeClr>
            </a:outerShdw>
          </a:effectLst>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Q U E S T</a:t>
            </a:r>
            <a:endParaRPr b="1"/>
          </a:p>
        </p:txBody>
      </p:sp>
      <p:sp>
        <p:nvSpPr>
          <p:cNvPr id="57" name="Google Shape;57;p13"/>
          <p:cNvSpPr txBox="1"/>
          <p:nvPr>
            <p:ph type="ctrTitle"/>
          </p:nvPr>
        </p:nvSpPr>
        <p:spPr>
          <a:xfrm>
            <a:off x="1815550" y="2633600"/>
            <a:ext cx="5680500" cy="597000"/>
          </a:xfrm>
          <a:prstGeom prst="rect">
            <a:avLst/>
          </a:prstGeom>
          <a:effectLst>
            <a:outerShdw blurRad="57150" rotWithShape="0" algn="bl" dir="5400000" dist="19050">
              <a:schemeClr val="lt2">
                <a:alpha val="50000"/>
              </a:schemeClr>
            </a:outerShdw>
          </a:effectLst>
        </p:spPr>
        <p:txBody>
          <a:bodyPr anchorCtr="0" anchor="b" bIns="91425" lIns="91425" spcFirstLastPara="1" rIns="91425" wrap="square" tIns="91425">
            <a:normAutofit/>
          </a:bodyPr>
          <a:lstStyle/>
          <a:p>
            <a:pPr indent="0" lvl="0" marL="0" rtl="0" algn="ctr">
              <a:spcBef>
                <a:spcPts val="0"/>
              </a:spcBef>
              <a:spcAft>
                <a:spcPts val="0"/>
              </a:spcAft>
              <a:buClr>
                <a:srgbClr val="000000"/>
              </a:buClr>
              <a:buSzPts val="990"/>
              <a:buFont typeface="Arial"/>
              <a:buNone/>
            </a:pPr>
            <a:r>
              <a:rPr i="1" lang="en" sz="1820">
                <a:solidFill>
                  <a:schemeClr val="lt2"/>
                </a:solidFill>
              </a:rPr>
              <a:t>A journey into the unknown, the choice is up to you</a:t>
            </a:r>
            <a:endParaRPr i="1" sz="3980">
              <a:solidFill>
                <a:schemeClr val="lt2"/>
              </a:solidFill>
            </a:endParaRPr>
          </a:p>
        </p:txBody>
      </p:sp>
      <p:sp>
        <p:nvSpPr>
          <p:cNvPr id="58" name="Google Shape;58;p13"/>
          <p:cNvSpPr txBox="1"/>
          <p:nvPr>
            <p:ph type="ctrTitle"/>
          </p:nvPr>
        </p:nvSpPr>
        <p:spPr>
          <a:xfrm>
            <a:off x="2791750" y="950900"/>
            <a:ext cx="3728100" cy="513900"/>
          </a:xfrm>
          <a:prstGeom prst="rect">
            <a:avLst/>
          </a:prstGeom>
          <a:effectLst>
            <a:outerShdw blurRad="57150" rotWithShape="0" algn="bl" dir="5400000" dist="19050">
              <a:schemeClr val="lt2">
                <a:alpha val="50000"/>
              </a:schemeClr>
            </a:outerShdw>
          </a:effectLst>
        </p:spPr>
        <p:txBody>
          <a:bodyPr anchorCtr="0" anchor="b" bIns="91425" lIns="91425" spcFirstLastPara="1" rIns="91425" wrap="square" tIns="91425">
            <a:normAutofit/>
          </a:bodyPr>
          <a:lstStyle/>
          <a:p>
            <a:pPr indent="0" lvl="0" marL="0" rtl="0" algn="ctr">
              <a:spcBef>
                <a:spcPts val="0"/>
              </a:spcBef>
              <a:spcAft>
                <a:spcPts val="0"/>
              </a:spcAft>
              <a:buSzPts val="990"/>
              <a:buNone/>
            </a:pPr>
            <a:r>
              <a:rPr i="1" lang="en" sz="1520">
                <a:solidFill>
                  <a:schemeClr val="lt1"/>
                </a:solidFill>
              </a:rPr>
              <a:t>Introducing</a:t>
            </a:r>
            <a:endParaRPr i="1" sz="3680">
              <a:solidFill>
                <a:schemeClr val="lt1"/>
              </a:solidFill>
            </a:endParaRPr>
          </a:p>
        </p:txBody>
      </p:sp>
      <p:sp>
        <p:nvSpPr>
          <p:cNvPr id="59" name="Google Shape;59;p13"/>
          <p:cNvSpPr txBox="1"/>
          <p:nvPr>
            <p:ph type="ctrTitle"/>
          </p:nvPr>
        </p:nvSpPr>
        <p:spPr>
          <a:xfrm>
            <a:off x="2651550" y="3619625"/>
            <a:ext cx="3840900" cy="356700"/>
          </a:xfrm>
          <a:prstGeom prst="rect">
            <a:avLst/>
          </a:prstGeom>
          <a:effectLst>
            <a:outerShdw blurRad="57150" rotWithShape="0" algn="bl" dir="5400000" dist="19050">
              <a:schemeClr val="lt2">
                <a:alpha val="50000"/>
              </a:scheme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lang="en" sz="1100">
                <a:solidFill>
                  <a:schemeClr val="lt1"/>
                </a:solidFill>
              </a:rPr>
              <a:t>By Team CodeSaurus</a:t>
            </a:r>
            <a:endParaRPr sz="1100">
              <a:solidFill>
                <a:schemeClr val="lt1"/>
              </a:solidFil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25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The Gamer Persona</a:t>
            </a:r>
            <a:endParaRPr>
              <a:latin typeface="Calibri"/>
              <a:ea typeface="Calibri"/>
              <a:cs typeface="Calibri"/>
              <a:sym typeface="Calibri"/>
            </a:endParaRPr>
          </a:p>
        </p:txBody>
      </p:sp>
      <p:sp>
        <p:nvSpPr>
          <p:cNvPr id="150" name="Google Shape;150;p22"/>
          <p:cNvSpPr txBox="1"/>
          <p:nvPr>
            <p:ph idx="1" type="body"/>
          </p:nvPr>
        </p:nvSpPr>
        <p:spPr>
          <a:xfrm>
            <a:off x="311700" y="686250"/>
            <a:ext cx="8520600" cy="399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Jason Bourne </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28</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Associate</a:t>
            </a:r>
            <a:r>
              <a:rPr b="1" lang="en" sz="1300">
                <a:latin typeface="Calibri"/>
                <a:ea typeface="Calibri"/>
                <a:cs typeface="Calibri"/>
                <a:sym typeface="Calibri"/>
              </a:rPr>
              <a:t> </a:t>
            </a:r>
            <a:r>
              <a:rPr lang="en" sz="1300">
                <a:latin typeface="Calibri"/>
                <a:ea typeface="Calibri"/>
                <a:cs typeface="Calibri"/>
                <a:sym typeface="Calibri"/>
              </a:rPr>
              <a:t>Lawyer</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He is a busy working professional, who looks forward to weekly game nights with his group </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of friends. Enjoys online multiplayer games that are engaging, interactive and low effort.</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 Struggles with finding new games that are different, can be played more than once/twice </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before becoming boring and predictable.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Finds it hard to schedule a day that works for everyone in the group for game night.</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When playing games that require storytelling and defining player roles, he and his group struggle to come up with something creative, especially after a long and busy work week.</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Looking for a game that can be replayed fresh without getting predictable, can be one or multiplayer.</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Seeks a way to start game night without spending too much time in picking a game and setups.</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Wants to play in a dynamic environment that can easily adapt and improvise to player moves when the narrative gets overwhelming, with minimal effort required from players.</a:t>
            </a:r>
            <a:endParaRPr sz="1300">
              <a:latin typeface="Calibri"/>
              <a:ea typeface="Calibri"/>
              <a:cs typeface="Calibri"/>
              <a:sym typeface="Calibri"/>
            </a:endParaRPr>
          </a:p>
        </p:txBody>
      </p:sp>
      <p:sp>
        <p:nvSpPr>
          <p:cNvPr id="151" name="Google Shape;15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2"/>
          <p:cNvPicPr preferRelativeResize="0"/>
          <p:nvPr/>
        </p:nvPicPr>
        <p:blipFill rotWithShape="1">
          <a:blip r:embed="rId3">
            <a:alphaModFix/>
          </a:blip>
          <a:srcRect b="0" l="0" r="10257" t="0"/>
          <a:stretch/>
        </p:blipFill>
        <p:spPr>
          <a:xfrm>
            <a:off x="6567100" y="225050"/>
            <a:ext cx="2454050" cy="207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167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MVP</a:t>
            </a:r>
            <a:endParaRPr/>
          </a:p>
        </p:txBody>
      </p:sp>
      <p:sp>
        <p:nvSpPr>
          <p:cNvPr id="158" name="Google Shape;158;p23"/>
          <p:cNvSpPr txBox="1"/>
          <p:nvPr>
            <p:ph idx="1" type="body"/>
          </p:nvPr>
        </p:nvSpPr>
        <p:spPr>
          <a:xfrm>
            <a:off x="311700" y="1107600"/>
            <a:ext cx="6456600" cy="292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An</a:t>
            </a:r>
            <a:r>
              <a:rPr lang="en"/>
              <a:t> </a:t>
            </a:r>
            <a:r>
              <a:rPr i="1" lang="en"/>
              <a:t>AI-driven interactive novel</a:t>
            </a:r>
            <a:r>
              <a:rPr lang="en"/>
              <a:t> </a:t>
            </a:r>
            <a:r>
              <a:rPr i="1" lang="en"/>
              <a:t>with</a:t>
            </a:r>
            <a:r>
              <a:rPr lang="en"/>
              <a:t> </a:t>
            </a:r>
            <a:r>
              <a:rPr i="1" lang="en"/>
              <a:t>visual elements</a:t>
            </a:r>
            <a:r>
              <a:rPr lang="en"/>
              <a:t>.</a:t>
            </a:r>
            <a:endParaRPr/>
          </a:p>
          <a:p>
            <a:pPr indent="-342900" lvl="0" marL="457200" rtl="0" algn="l">
              <a:lnSpc>
                <a:spcPct val="150000"/>
              </a:lnSpc>
              <a:spcBef>
                <a:spcPts val="1200"/>
              </a:spcBef>
              <a:spcAft>
                <a:spcPts val="0"/>
              </a:spcAft>
              <a:buSzPts val="1800"/>
              <a:buChar char="●"/>
            </a:pPr>
            <a:r>
              <a:rPr lang="en"/>
              <a:t>Dynamic Narratives - U</a:t>
            </a:r>
            <a:r>
              <a:rPr lang="en"/>
              <a:t>sers can shape the story.</a:t>
            </a:r>
            <a:endParaRPr/>
          </a:p>
          <a:p>
            <a:pPr indent="-342900" lvl="0" marL="457200" rtl="0" algn="l">
              <a:lnSpc>
                <a:spcPct val="150000"/>
              </a:lnSpc>
              <a:spcBef>
                <a:spcPts val="0"/>
              </a:spcBef>
              <a:spcAft>
                <a:spcPts val="0"/>
              </a:spcAft>
              <a:buSzPts val="1800"/>
              <a:buChar char="●"/>
            </a:pPr>
            <a:r>
              <a:rPr lang="en"/>
              <a:t>Choice System -  Type actions to interact with context.</a:t>
            </a:r>
            <a:endParaRPr/>
          </a:p>
          <a:p>
            <a:pPr indent="-342900" lvl="0" marL="457200" rtl="0" algn="l">
              <a:lnSpc>
                <a:spcPct val="150000"/>
              </a:lnSpc>
              <a:spcBef>
                <a:spcPts val="0"/>
              </a:spcBef>
              <a:spcAft>
                <a:spcPts val="0"/>
              </a:spcAft>
              <a:buSzPts val="1800"/>
              <a:buChar char="●"/>
            </a:pPr>
            <a:r>
              <a:rPr lang="en"/>
              <a:t>Visual Elements - Enemy and NPC Portraits</a:t>
            </a:r>
            <a:endParaRPr/>
          </a:p>
          <a:p>
            <a:pPr indent="-342900" lvl="0" marL="457200" rtl="0" algn="l">
              <a:lnSpc>
                <a:spcPct val="150000"/>
              </a:lnSpc>
              <a:spcBef>
                <a:spcPts val="0"/>
              </a:spcBef>
              <a:spcAft>
                <a:spcPts val="0"/>
              </a:spcAft>
              <a:buSzPts val="1800"/>
              <a:buChar char="●"/>
            </a:pPr>
            <a:r>
              <a:rPr lang="en"/>
              <a:t>Simple UI - Accessible to everyone</a:t>
            </a:r>
            <a:endParaRPr/>
          </a:p>
          <a:p>
            <a:pPr indent="-342900" lvl="0" marL="457200" rtl="0" algn="l">
              <a:lnSpc>
                <a:spcPct val="150000"/>
              </a:lnSpc>
              <a:spcBef>
                <a:spcPts val="0"/>
              </a:spcBef>
              <a:spcAft>
                <a:spcPts val="0"/>
              </a:spcAft>
              <a:buSzPts val="1800"/>
              <a:buChar char="●"/>
            </a:pPr>
            <a:r>
              <a:rPr lang="en"/>
              <a:t>Pause/Resume - Continue Progress Anytime (TBD) </a:t>
            </a:r>
            <a:endParaRPr/>
          </a:p>
        </p:txBody>
      </p:sp>
      <p:pic>
        <p:nvPicPr>
          <p:cNvPr id="159" name="Google Shape;159;p23"/>
          <p:cNvPicPr preferRelativeResize="0"/>
          <p:nvPr/>
        </p:nvPicPr>
        <p:blipFill>
          <a:blip r:embed="rId3">
            <a:alphaModFix/>
          </a:blip>
          <a:stretch>
            <a:fillRect/>
          </a:stretch>
        </p:blipFill>
        <p:spPr>
          <a:xfrm>
            <a:off x="6661930" y="306283"/>
            <a:ext cx="1277125"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60" name="Google Shape;160;p23"/>
          <p:cNvPicPr preferRelativeResize="0"/>
          <p:nvPr/>
        </p:nvPicPr>
        <p:blipFill>
          <a:blip r:embed="rId4">
            <a:alphaModFix/>
          </a:blip>
          <a:stretch>
            <a:fillRect/>
          </a:stretch>
        </p:blipFill>
        <p:spPr>
          <a:xfrm>
            <a:off x="6965280" y="531359"/>
            <a:ext cx="1248532"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61" name="Google Shape;161;p23"/>
          <p:cNvPicPr preferRelativeResize="0"/>
          <p:nvPr/>
        </p:nvPicPr>
        <p:blipFill>
          <a:blip r:embed="rId5">
            <a:alphaModFix/>
          </a:blip>
          <a:stretch>
            <a:fillRect/>
          </a:stretch>
        </p:blipFill>
        <p:spPr>
          <a:xfrm>
            <a:off x="7196839" y="753655"/>
            <a:ext cx="1277125" cy="2152760"/>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62" name="Google Shape;162;p23"/>
          <p:cNvPicPr preferRelativeResize="0"/>
          <p:nvPr/>
        </p:nvPicPr>
        <p:blipFill>
          <a:blip r:embed="rId6">
            <a:alphaModFix/>
          </a:blip>
          <a:stretch>
            <a:fillRect/>
          </a:stretch>
        </p:blipFill>
        <p:spPr>
          <a:xfrm>
            <a:off x="7487730" y="973074"/>
            <a:ext cx="1248525" cy="2144224"/>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sp>
        <p:nvSpPr>
          <p:cNvPr id="163" name="Google Shape;16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3"/>
          <p:cNvPicPr preferRelativeResize="0"/>
          <p:nvPr/>
        </p:nvPicPr>
        <p:blipFill>
          <a:blip r:embed="rId7">
            <a:alphaModFix/>
          </a:blip>
          <a:stretch>
            <a:fillRect/>
          </a:stretch>
        </p:blipFill>
        <p:spPr>
          <a:xfrm>
            <a:off x="7647555" y="1234642"/>
            <a:ext cx="12485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65" name="Google Shape;165;p23"/>
          <p:cNvPicPr preferRelativeResize="0"/>
          <p:nvPr/>
        </p:nvPicPr>
        <p:blipFill>
          <a:blip r:embed="rId8">
            <a:alphaModFix/>
          </a:blip>
          <a:stretch>
            <a:fillRect/>
          </a:stretch>
        </p:blipFill>
        <p:spPr>
          <a:xfrm>
            <a:off x="7372054" y="1523801"/>
            <a:ext cx="12771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66" name="Google Shape;166;p23"/>
          <p:cNvPicPr preferRelativeResize="0"/>
          <p:nvPr/>
        </p:nvPicPr>
        <p:blipFill>
          <a:blip r:embed="rId9">
            <a:alphaModFix/>
          </a:blip>
          <a:stretch>
            <a:fillRect/>
          </a:stretch>
        </p:blipFill>
        <p:spPr>
          <a:xfrm>
            <a:off x="7014256" y="1818677"/>
            <a:ext cx="12771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67" name="Google Shape;167;p23"/>
          <p:cNvPicPr preferRelativeResize="0"/>
          <p:nvPr/>
        </p:nvPicPr>
        <p:blipFill>
          <a:blip r:embed="rId10">
            <a:alphaModFix/>
          </a:blip>
          <a:stretch>
            <a:fillRect/>
          </a:stretch>
        </p:blipFill>
        <p:spPr>
          <a:xfrm>
            <a:off x="6654666" y="2123475"/>
            <a:ext cx="12485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199350" y="121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a:t>
            </a:r>
            <a:endParaRPr/>
          </a:p>
        </p:txBody>
      </p:sp>
      <p:pic>
        <p:nvPicPr>
          <p:cNvPr descr="File:Python.svg - Wikimedia Commons" id="173" name="Google Shape;173;p24"/>
          <p:cNvPicPr preferRelativeResize="0"/>
          <p:nvPr/>
        </p:nvPicPr>
        <p:blipFill>
          <a:blip r:embed="rId3">
            <a:alphaModFix/>
          </a:blip>
          <a:stretch>
            <a:fillRect/>
          </a:stretch>
        </p:blipFill>
        <p:spPr>
          <a:xfrm>
            <a:off x="2701673" y="2571750"/>
            <a:ext cx="773724" cy="773724"/>
          </a:xfrm>
          <a:prstGeom prst="rect">
            <a:avLst/>
          </a:prstGeom>
          <a:noFill/>
          <a:ln>
            <a:noFill/>
          </a:ln>
        </p:spPr>
      </p:pic>
      <p:pic>
        <p:nvPicPr>
          <p:cNvPr descr="File:JavaScript-logo.png - Wikimedia Commons" id="174" name="Google Shape;174;p24"/>
          <p:cNvPicPr preferRelativeResize="0"/>
          <p:nvPr/>
        </p:nvPicPr>
        <p:blipFill>
          <a:blip r:embed="rId4">
            <a:alphaModFix/>
          </a:blip>
          <a:stretch>
            <a:fillRect/>
          </a:stretch>
        </p:blipFill>
        <p:spPr>
          <a:xfrm>
            <a:off x="1076425" y="2560662"/>
            <a:ext cx="672851" cy="672851"/>
          </a:xfrm>
          <a:prstGeom prst="rect">
            <a:avLst/>
          </a:prstGeom>
          <a:noFill/>
          <a:ln>
            <a:noFill/>
          </a:ln>
        </p:spPr>
      </p:pic>
      <p:pic>
        <p:nvPicPr>
          <p:cNvPr descr="File:MongoDB Logo.svg - Wikimedia Commons" id="175" name="Google Shape;175;p24"/>
          <p:cNvPicPr preferRelativeResize="0"/>
          <p:nvPr/>
        </p:nvPicPr>
        <p:blipFill>
          <a:blip r:embed="rId5">
            <a:alphaModFix/>
          </a:blip>
          <a:stretch>
            <a:fillRect/>
          </a:stretch>
        </p:blipFill>
        <p:spPr>
          <a:xfrm>
            <a:off x="4931075" y="2703500"/>
            <a:ext cx="1892977" cy="510225"/>
          </a:xfrm>
          <a:prstGeom prst="rect">
            <a:avLst/>
          </a:prstGeom>
          <a:noFill/>
          <a:ln>
            <a:noFill/>
          </a:ln>
        </p:spPr>
      </p:pic>
      <p:pic>
        <p:nvPicPr>
          <p:cNvPr descr="File:Jira Logo.svg - Wikimedia Commons" id="176" name="Google Shape;176;p24"/>
          <p:cNvPicPr preferRelativeResize="0"/>
          <p:nvPr/>
        </p:nvPicPr>
        <p:blipFill>
          <a:blip r:embed="rId6">
            <a:alphaModFix/>
          </a:blip>
          <a:stretch>
            <a:fillRect/>
          </a:stretch>
        </p:blipFill>
        <p:spPr>
          <a:xfrm>
            <a:off x="7008400" y="2450924"/>
            <a:ext cx="1083141" cy="455875"/>
          </a:xfrm>
          <a:prstGeom prst="rect">
            <a:avLst/>
          </a:prstGeom>
          <a:noFill/>
          <a:ln>
            <a:noFill/>
          </a:ln>
        </p:spPr>
      </p:pic>
      <p:pic>
        <p:nvPicPr>
          <p:cNvPr descr="File:Visual Studio Code 1.35 icon.svg - Wikipedia" id="177" name="Google Shape;177;p24"/>
          <p:cNvPicPr preferRelativeResize="0"/>
          <p:nvPr/>
        </p:nvPicPr>
        <p:blipFill>
          <a:blip r:embed="rId7">
            <a:alphaModFix/>
          </a:blip>
          <a:stretch>
            <a:fillRect/>
          </a:stretch>
        </p:blipFill>
        <p:spPr>
          <a:xfrm>
            <a:off x="7091499" y="4149838"/>
            <a:ext cx="455859" cy="455875"/>
          </a:xfrm>
          <a:prstGeom prst="rect">
            <a:avLst/>
          </a:prstGeom>
          <a:noFill/>
          <a:ln>
            <a:noFill/>
          </a:ln>
        </p:spPr>
      </p:pic>
      <p:pic>
        <p:nvPicPr>
          <p:cNvPr descr="github-collab-retina-preview | jonobacon | Flickr" id="178" name="Google Shape;178;p24"/>
          <p:cNvPicPr preferRelativeResize="0"/>
          <p:nvPr/>
        </p:nvPicPr>
        <p:blipFill rotWithShape="1">
          <a:blip r:embed="rId8">
            <a:alphaModFix/>
          </a:blip>
          <a:srcRect b="0" l="0" r="0" t="0"/>
          <a:stretch/>
        </p:blipFill>
        <p:spPr>
          <a:xfrm>
            <a:off x="7860988" y="4067650"/>
            <a:ext cx="611450" cy="611450"/>
          </a:xfrm>
          <a:prstGeom prst="rect">
            <a:avLst/>
          </a:prstGeom>
          <a:noFill/>
          <a:ln>
            <a:noFill/>
          </a:ln>
        </p:spPr>
      </p:pic>
      <p:sp>
        <p:nvSpPr>
          <p:cNvPr id="179" name="Google Shape;17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0" name="Google Shape;180;p24"/>
          <p:cNvPicPr preferRelativeResize="0"/>
          <p:nvPr/>
        </p:nvPicPr>
        <p:blipFill>
          <a:blip r:embed="rId9">
            <a:alphaModFix/>
          </a:blip>
          <a:stretch>
            <a:fillRect/>
          </a:stretch>
        </p:blipFill>
        <p:spPr>
          <a:xfrm>
            <a:off x="651413" y="3566551"/>
            <a:ext cx="1522868" cy="510225"/>
          </a:xfrm>
          <a:prstGeom prst="rect">
            <a:avLst/>
          </a:prstGeom>
          <a:noFill/>
          <a:ln>
            <a:noFill/>
          </a:ln>
        </p:spPr>
      </p:pic>
      <p:pic>
        <p:nvPicPr>
          <p:cNvPr id="181" name="Google Shape;181;p24"/>
          <p:cNvPicPr preferRelativeResize="0"/>
          <p:nvPr/>
        </p:nvPicPr>
        <p:blipFill>
          <a:blip r:embed="rId10">
            <a:alphaModFix/>
          </a:blip>
          <a:stretch>
            <a:fillRect/>
          </a:stretch>
        </p:blipFill>
        <p:spPr>
          <a:xfrm>
            <a:off x="2701700" y="3611775"/>
            <a:ext cx="1616570" cy="455875"/>
          </a:xfrm>
          <a:prstGeom prst="rect">
            <a:avLst/>
          </a:prstGeom>
          <a:noFill/>
          <a:ln>
            <a:noFill/>
          </a:ln>
        </p:spPr>
      </p:pic>
      <p:pic>
        <p:nvPicPr>
          <p:cNvPr id="182" name="Google Shape;182;p24"/>
          <p:cNvPicPr preferRelativeResize="0"/>
          <p:nvPr/>
        </p:nvPicPr>
        <p:blipFill rotWithShape="1">
          <a:blip r:embed="rId11">
            <a:alphaModFix/>
          </a:blip>
          <a:srcRect b="13977" l="14176" r="13011" t="7848"/>
          <a:stretch/>
        </p:blipFill>
        <p:spPr>
          <a:xfrm>
            <a:off x="7139650" y="3250700"/>
            <a:ext cx="399500" cy="611450"/>
          </a:xfrm>
          <a:prstGeom prst="rect">
            <a:avLst/>
          </a:prstGeom>
          <a:noFill/>
          <a:ln>
            <a:noFill/>
          </a:ln>
        </p:spPr>
      </p:pic>
      <p:pic>
        <p:nvPicPr>
          <p:cNvPr id="183" name="Google Shape;183;p24"/>
          <p:cNvPicPr preferRelativeResize="0"/>
          <p:nvPr/>
        </p:nvPicPr>
        <p:blipFill>
          <a:blip r:embed="rId12">
            <a:alphaModFix/>
          </a:blip>
          <a:stretch>
            <a:fillRect/>
          </a:stretch>
        </p:blipFill>
        <p:spPr>
          <a:xfrm>
            <a:off x="3706825" y="2648961"/>
            <a:ext cx="611450" cy="619297"/>
          </a:xfrm>
          <a:prstGeom prst="rect">
            <a:avLst/>
          </a:prstGeom>
          <a:noFill/>
          <a:ln>
            <a:noFill/>
          </a:ln>
        </p:spPr>
      </p:pic>
      <p:pic>
        <p:nvPicPr>
          <p:cNvPr id="184" name="Google Shape;184;p24"/>
          <p:cNvPicPr preferRelativeResize="0"/>
          <p:nvPr/>
        </p:nvPicPr>
        <p:blipFill>
          <a:blip r:embed="rId13">
            <a:alphaModFix/>
          </a:blip>
          <a:stretch>
            <a:fillRect/>
          </a:stretch>
        </p:blipFill>
        <p:spPr>
          <a:xfrm>
            <a:off x="892524" y="810500"/>
            <a:ext cx="7134251" cy="1023525"/>
          </a:xfrm>
          <a:prstGeom prst="rect">
            <a:avLst/>
          </a:prstGeom>
          <a:noFill/>
          <a:ln>
            <a:noFill/>
          </a:ln>
        </p:spPr>
      </p:pic>
      <p:sp>
        <p:nvSpPr>
          <p:cNvPr id="185" name="Google Shape;185;p24"/>
          <p:cNvSpPr txBox="1"/>
          <p:nvPr/>
        </p:nvSpPr>
        <p:spPr>
          <a:xfrm>
            <a:off x="892525" y="1834025"/>
            <a:ext cx="1221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Front - End</a:t>
            </a:r>
            <a:endParaRPr sz="1500">
              <a:solidFill>
                <a:schemeClr val="lt2"/>
              </a:solidFill>
            </a:endParaRPr>
          </a:p>
        </p:txBody>
      </p:sp>
      <p:sp>
        <p:nvSpPr>
          <p:cNvPr id="186" name="Google Shape;186;p24"/>
          <p:cNvSpPr txBox="1"/>
          <p:nvPr/>
        </p:nvSpPr>
        <p:spPr>
          <a:xfrm>
            <a:off x="2899475" y="1834025"/>
            <a:ext cx="1221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Back</a:t>
            </a:r>
            <a:r>
              <a:rPr lang="en" sz="1500">
                <a:solidFill>
                  <a:schemeClr val="lt2"/>
                </a:solidFill>
              </a:rPr>
              <a:t> - End</a:t>
            </a:r>
            <a:endParaRPr sz="1500">
              <a:solidFill>
                <a:schemeClr val="lt2"/>
              </a:solidFill>
            </a:endParaRPr>
          </a:p>
        </p:txBody>
      </p:sp>
      <p:sp>
        <p:nvSpPr>
          <p:cNvPr id="187" name="Google Shape;187;p24"/>
          <p:cNvSpPr txBox="1"/>
          <p:nvPr/>
        </p:nvSpPr>
        <p:spPr>
          <a:xfrm>
            <a:off x="5072575" y="1834025"/>
            <a:ext cx="1221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Databases</a:t>
            </a:r>
            <a:endParaRPr sz="1500">
              <a:solidFill>
                <a:schemeClr val="lt2"/>
              </a:solidFill>
            </a:endParaRPr>
          </a:p>
        </p:txBody>
      </p:sp>
      <p:sp>
        <p:nvSpPr>
          <p:cNvPr id="188" name="Google Shape;188;p24"/>
          <p:cNvSpPr txBox="1"/>
          <p:nvPr/>
        </p:nvSpPr>
        <p:spPr>
          <a:xfrm>
            <a:off x="7294700" y="1834025"/>
            <a:ext cx="672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Tools</a:t>
            </a:r>
            <a:endParaRPr sz="1500">
              <a:solidFill>
                <a:schemeClr val="lt2"/>
              </a:solidFill>
            </a:endParaRPr>
          </a:p>
        </p:txBody>
      </p:sp>
      <p:pic>
        <p:nvPicPr>
          <p:cNvPr id="189" name="Google Shape;189;p24"/>
          <p:cNvPicPr preferRelativeResize="0"/>
          <p:nvPr/>
        </p:nvPicPr>
        <p:blipFill>
          <a:blip r:embed="rId14">
            <a:alphaModFix/>
          </a:blip>
          <a:stretch>
            <a:fillRect/>
          </a:stretch>
        </p:blipFill>
        <p:spPr>
          <a:xfrm>
            <a:off x="7872349" y="3130104"/>
            <a:ext cx="548700" cy="54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a:t>
            </a:r>
            <a:endParaRPr/>
          </a:p>
        </p:txBody>
      </p:sp>
      <p:sp>
        <p:nvSpPr>
          <p:cNvPr id="195" name="Google Shape;19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Player status manager: Keep track of player progress</a:t>
            </a:r>
            <a:endParaRPr/>
          </a:p>
          <a:p>
            <a:pPr indent="-342900" lvl="0" marL="457200" rtl="0" algn="l">
              <a:lnSpc>
                <a:spcPct val="150000"/>
              </a:lnSpc>
              <a:spcBef>
                <a:spcPts val="0"/>
              </a:spcBef>
              <a:spcAft>
                <a:spcPts val="0"/>
              </a:spcAft>
              <a:buSzPts val="1800"/>
              <a:buChar char="●"/>
            </a:pPr>
            <a:r>
              <a:rPr lang="en"/>
              <a:t>Game status manager: M</a:t>
            </a:r>
            <a:r>
              <a:rPr lang="en"/>
              <a:t>aintains</a:t>
            </a:r>
            <a:r>
              <a:rPr lang="en"/>
              <a:t> game </a:t>
            </a:r>
            <a:r>
              <a:rPr lang="en"/>
              <a:t>context data and behavior</a:t>
            </a:r>
            <a:endParaRPr/>
          </a:p>
          <a:p>
            <a:pPr indent="-342900" lvl="0" marL="457200" rtl="0" algn="l">
              <a:lnSpc>
                <a:spcPct val="150000"/>
              </a:lnSpc>
              <a:spcBef>
                <a:spcPts val="0"/>
              </a:spcBef>
              <a:spcAft>
                <a:spcPts val="0"/>
              </a:spcAft>
              <a:buSzPts val="1800"/>
              <a:buChar char="●"/>
            </a:pPr>
            <a:r>
              <a:rPr lang="en"/>
              <a:t>AI LLM model manager: Generates dynamic narrative and dialogue</a:t>
            </a:r>
            <a:endParaRPr/>
          </a:p>
          <a:p>
            <a:pPr indent="-342900" lvl="0" marL="457200" rtl="0" algn="l">
              <a:lnSpc>
                <a:spcPct val="150000"/>
              </a:lnSpc>
              <a:spcBef>
                <a:spcPts val="0"/>
              </a:spcBef>
              <a:spcAft>
                <a:spcPts val="0"/>
              </a:spcAft>
              <a:buSzPts val="1800"/>
              <a:buChar char="●"/>
            </a:pPr>
            <a:r>
              <a:rPr lang="en"/>
              <a:t>Prompt generator: Create efficient prompts with most relevant amount of metadata</a:t>
            </a:r>
            <a:endParaRPr/>
          </a:p>
        </p:txBody>
      </p:sp>
      <p:sp>
        <p:nvSpPr>
          <p:cNvPr id="196" name="Google Shape;19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311700" y="196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schedule</a:t>
            </a:r>
            <a:endParaRPr/>
          </a:p>
        </p:txBody>
      </p:sp>
      <p:sp>
        <p:nvSpPr>
          <p:cNvPr id="202" name="Google Shape;20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03" name="Google Shape;203;p26"/>
          <p:cNvGrpSpPr/>
          <p:nvPr/>
        </p:nvGrpSpPr>
        <p:grpSpPr>
          <a:xfrm>
            <a:off x="579574" y="770175"/>
            <a:ext cx="2140411" cy="3018763"/>
            <a:chOff x="1083025" y="1574025"/>
            <a:chExt cx="1834900" cy="2224094"/>
          </a:xfrm>
        </p:grpSpPr>
        <p:sp>
          <p:nvSpPr>
            <p:cNvPr id="204" name="Google Shape;204;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accent1"/>
                  </a:solidFill>
                  <a:latin typeface="Roboto"/>
                  <a:ea typeface="Roboto"/>
                  <a:cs typeface="Roboto"/>
                  <a:sym typeface="Roboto"/>
                </a:rPr>
                <a:t>Feb 12</a:t>
              </a:r>
              <a:endParaRPr sz="1000">
                <a:solidFill>
                  <a:schemeClr val="accent1"/>
                </a:solidFill>
                <a:latin typeface="Roboto"/>
                <a:ea typeface="Roboto"/>
                <a:cs typeface="Roboto"/>
                <a:sym typeface="Roboto"/>
              </a:endParaRPr>
            </a:p>
          </p:txBody>
        </p:sp>
        <p:sp>
          <p:nvSpPr>
            <p:cNvPr id="205" name="Google Shape;205;p2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1"/>
                  </a:solidFill>
                  <a:latin typeface="Roboto"/>
                  <a:ea typeface="Roboto"/>
                  <a:cs typeface="Roboto"/>
                  <a:sym typeface="Roboto"/>
                </a:rPr>
                <a:t>Sprint 0</a:t>
              </a:r>
              <a:endParaRPr b="1" sz="1300">
                <a:solidFill>
                  <a:schemeClr val="accent1"/>
                </a:solidFill>
                <a:latin typeface="Roboto"/>
                <a:ea typeface="Roboto"/>
                <a:cs typeface="Roboto"/>
                <a:sym typeface="Roboto"/>
              </a:endParaRPr>
            </a:p>
          </p:txBody>
        </p:sp>
        <p:sp>
          <p:nvSpPr>
            <p:cNvPr id="206" name="Google Shape;206;p26"/>
            <p:cNvSpPr txBox="1"/>
            <p:nvPr/>
          </p:nvSpPr>
          <p:spPr>
            <a:xfrm>
              <a:off x="1171623" y="3141419"/>
              <a:ext cx="1657800" cy="656700"/>
            </a:xfrm>
            <a:prstGeom prst="rect">
              <a:avLst/>
            </a:prstGeom>
            <a:noFill/>
            <a:ln>
              <a:noFill/>
            </a:ln>
          </p:spPr>
          <p:txBody>
            <a:bodyPr anchorCtr="0" anchor="t" bIns="91425" lIns="91425" spcFirstLastPara="1" rIns="91425" wrap="square" tIns="91425">
              <a:noAutofit/>
            </a:bodyPr>
            <a:lstStyle/>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Decide project topic</a:t>
              </a:r>
              <a:endParaRPr sz="800">
                <a:solidFill>
                  <a:schemeClr val="accent1"/>
                </a:solidFill>
              </a:endParaRPr>
            </a:p>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Finalize tech stack</a:t>
              </a:r>
              <a:endParaRPr sz="800">
                <a:solidFill>
                  <a:schemeClr val="accent1"/>
                </a:solidFill>
              </a:endParaRPr>
            </a:p>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Set up Jira for tasks</a:t>
              </a:r>
              <a:endParaRPr sz="800">
                <a:solidFill>
                  <a:schemeClr val="accent1"/>
                </a:solidFill>
              </a:endParaRPr>
            </a:p>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Create and update wiki page</a:t>
              </a:r>
              <a:endParaRPr sz="800">
                <a:solidFill>
                  <a:schemeClr val="accent1"/>
                </a:solidFill>
              </a:endParaRPr>
            </a:p>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Conduct retrospective</a:t>
              </a:r>
              <a:endParaRPr sz="800">
                <a:solidFill>
                  <a:schemeClr val="accent1"/>
                </a:solidFill>
              </a:endParaRPr>
            </a:p>
          </p:txBody>
        </p:sp>
        <p:cxnSp>
          <p:nvCxnSpPr>
            <p:cNvPr id="207" name="Google Shape;207;p26"/>
            <p:cNvCxnSpPr/>
            <p:nvPr/>
          </p:nvCxnSpPr>
          <p:spPr>
            <a:xfrm>
              <a:off x="2180202" y="1695421"/>
              <a:ext cx="718500" cy="741900"/>
            </a:xfrm>
            <a:prstGeom prst="straightConnector1">
              <a:avLst/>
            </a:prstGeom>
            <a:noFill/>
            <a:ln cap="flat" cmpd="sng" w="9525">
              <a:solidFill>
                <a:srgbClr val="307AF3"/>
              </a:solidFill>
              <a:prstDash val="solid"/>
              <a:round/>
              <a:headEnd len="sm" w="sm" type="none"/>
              <a:tailEnd len="sm" w="sm" type="none"/>
            </a:ln>
          </p:spPr>
        </p:cxnSp>
        <p:sp>
          <p:nvSpPr>
            <p:cNvPr id="208" name="Google Shape;208;p26"/>
            <p:cNvSpPr/>
            <p:nvPr/>
          </p:nvSpPr>
          <p:spPr>
            <a:xfrm flipH="1">
              <a:off x="1083025" y="2306625"/>
              <a:ext cx="1834800" cy="143400"/>
            </a:xfrm>
            <a:prstGeom prst="parallelogram">
              <a:avLst>
                <a:gd fmla="val 96952" name="adj"/>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9" name="Google Shape;209;p26"/>
            <p:cNvSpPr/>
            <p:nvPr/>
          </p:nvSpPr>
          <p:spPr>
            <a:xfrm>
              <a:off x="1083125" y="2460449"/>
              <a:ext cx="18348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6"/>
          <p:cNvGrpSpPr/>
          <p:nvPr/>
        </p:nvGrpSpPr>
        <p:grpSpPr>
          <a:xfrm>
            <a:off x="6568827" y="769195"/>
            <a:ext cx="2140411" cy="3142428"/>
            <a:chOff x="1083025" y="1574025"/>
            <a:chExt cx="1834900" cy="2315205"/>
          </a:xfrm>
        </p:grpSpPr>
        <p:sp>
          <p:nvSpPr>
            <p:cNvPr id="211" name="Google Shape;211;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1"/>
                  </a:solidFill>
                  <a:latin typeface="Roboto"/>
                  <a:ea typeface="Roboto"/>
                  <a:cs typeface="Roboto"/>
                  <a:sym typeface="Roboto"/>
                </a:rPr>
                <a:t>April 30</a:t>
              </a:r>
              <a:endParaRPr sz="1000">
                <a:solidFill>
                  <a:schemeClr val="lt1"/>
                </a:solidFill>
                <a:latin typeface="Roboto"/>
                <a:ea typeface="Roboto"/>
                <a:cs typeface="Roboto"/>
                <a:sym typeface="Roboto"/>
              </a:endParaRPr>
            </a:p>
          </p:txBody>
        </p:sp>
        <p:sp>
          <p:nvSpPr>
            <p:cNvPr id="212" name="Google Shape;212;p2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2"/>
                  </a:solidFill>
                  <a:latin typeface="Roboto"/>
                  <a:ea typeface="Roboto"/>
                  <a:cs typeface="Roboto"/>
                  <a:sym typeface="Roboto"/>
                </a:rPr>
                <a:t>Sprint 3</a:t>
              </a:r>
              <a:endParaRPr b="1" sz="1300">
                <a:solidFill>
                  <a:schemeClr val="lt2"/>
                </a:solidFill>
                <a:latin typeface="Roboto"/>
                <a:ea typeface="Roboto"/>
                <a:cs typeface="Roboto"/>
                <a:sym typeface="Roboto"/>
              </a:endParaRPr>
            </a:p>
          </p:txBody>
        </p:sp>
        <p:sp>
          <p:nvSpPr>
            <p:cNvPr id="213" name="Google Shape;213;p26"/>
            <p:cNvSpPr txBox="1"/>
            <p:nvPr/>
          </p:nvSpPr>
          <p:spPr>
            <a:xfrm>
              <a:off x="1083130" y="3151830"/>
              <a:ext cx="1815600" cy="737400"/>
            </a:xfrm>
            <a:prstGeom prst="rect">
              <a:avLst/>
            </a:prstGeom>
            <a:noFill/>
            <a:ln>
              <a:noFill/>
            </a:ln>
          </p:spPr>
          <p:txBody>
            <a:bodyPr anchorCtr="0" anchor="t" bIns="91425" lIns="91425" spcFirstLastPara="1" rIns="91425" wrap="square" tIns="91425">
              <a:noAutofit/>
            </a:bodyPr>
            <a:lstStyle/>
            <a:p>
              <a:pPr indent="-279400" lvl="0" marL="457200" rtl="0" algn="l">
                <a:lnSpc>
                  <a:spcPct val="150000"/>
                </a:lnSpc>
                <a:spcBef>
                  <a:spcPts val="0"/>
                </a:spcBef>
                <a:spcAft>
                  <a:spcPts val="0"/>
                </a:spcAft>
                <a:buClr>
                  <a:schemeClr val="lt2"/>
                </a:buClr>
                <a:buSzPts val="800"/>
                <a:buChar char="●"/>
              </a:pPr>
              <a:r>
                <a:rPr lang="en" sz="800">
                  <a:solidFill>
                    <a:schemeClr val="lt2"/>
                  </a:solidFill>
                </a:rPr>
                <a:t>Culminate all work into the app</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Integration</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Finalize and update tech paper</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Conduct retrospective</a:t>
              </a:r>
              <a:endParaRPr sz="800">
                <a:solidFill>
                  <a:schemeClr val="lt2"/>
                </a:solidFill>
              </a:endParaRPr>
            </a:p>
          </p:txBody>
        </p:sp>
        <p:cxnSp>
          <p:nvCxnSpPr>
            <p:cNvPr id="214" name="Google Shape;214;p26"/>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15" name="Google Shape;215;p2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6" name="Google Shape;216;p2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6"/>
          <p:cNvGrpSpPr/>
          <p:nvPr/>
        </p:nvGrpSpPr>
        <p:grpSpPr>
          <a:xfrm>
            <a:off x="2572093" y="776228"/>
            <a:ext cx="2140411" cy="3142420"/>
            <a:chOff x="1083025" y="1574025"/>
            <a:chExt cx="1834900" cy="2315199"/>
          </a:xfrm>
        </p:grpSpPr>
        <p:sp>
          <p:nvSpPr>
            <p:cNvPr id="218" name="Google Shape;218;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1"/>
                  </a:solidFill>
                  <a:latin typeface="Roboto"/>
                  <a:ea typeface="Roboto"/>
                  <a:cs typeface="Roboto"/>
                  <a:sym typeface="Roboto"/>
                </a:rPr>
                <a:t>March 12  </a:t>
              </a:r>
              <a:endParaRPr sz="1000">
                <a:solidFill>
                  <a:schemeClr val="lt1"/>
                </a:solidFill>
                <a:latin typeface="Roboto"/>
                <a:ea typeface="Roboto"/>
                <a:cs typeface="Roboto"/>
                <a:sym typeface="Roboto"/>
              </a:endParaRPr>
            </a:p>
          </p:txBody>
        </p:sp>
        <p:sp>
          <p:nvSpPr>
            <p:cNvPr id="219" name="Google Shape;219;p2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2"/>
                  </a:solidFill>
                  <a:latin typeface="Roboto"/>
                  <a:ea typeface="Roboto"/>
                  <a:cs typeface="Roboto"/>
                  <a:sym typeface="Roboto"/>
                </a:rPr>
                <a:t>Sprint 1</a:t>
              </a:r>
              <a:endParaRPr b="1" sz="1300">
                <a:solidFill>
                  <a:schemeClr val="lt2"/>
                </a:solidFill>
                <a:latin typeface="Roboto"/>
                <a:ea typeface="Roboto"/>
                <a:cs typeface="Roboto"/>
                <a:sym typeface="Roboto"/>
              </a:endParaRPr>
            </a:p>
          </p:txBody>
        </p:sp>
        <p:sp>
          <p:nvSpPr>
            <p:cNvPr id="220" name="Google Shape;220;p26"/>
            <p:cNvSpPr txBox="1"/>
            <p:nvPr/>
          </p:nvSpPr>
          <p:spPr>
            <a:xfrm>
              <a:off x="1083117" y="3151824"/>
              <a:ext cx="1815600" cy="737400"/>
            </a:xfrm>
            <a:prstGeom prst="rect">
              <a:avLst/>
            </a:prstGeom>
            <a:noFill/>
            <a:ln>
              <a:noFill/>
            </a:ln>
          </p:spPr>
          <p:txBody>
            <a:bodyPr anchorCtr="0" anchor="t" bIns="91425" lIns="91425" spcFirstLastPara="1" rIns="91425" wrap="square" tIns="91425">
              <a:noAutofit/>
            </a:bodyPr>
            <a:lstStyle/>
            <a:p>
              <a:pPr indent="-279400" lvl="0" marL="457200" rtl="0" algn="l">
                <a:lnSpc>
                  <a:spcPct val="150000"/>
                </a:lnSpc>
                <a:spcBef>
                  <a:spcPts val="0"/>
                </a:spcBef>
                <a:spcAft>
                  <a:spcPts val="0"/>
                </a:spcAft>
                <a:buClr>
                  <a:schemeClr val="lt2"/>
                </a:buClr>
                <a:buSzPts val="800"/>
                <a:buChar char="●"/>
              </a:pPr>
              <a:r>
                <a:rPr lang="en" sz="800">
                  <a:solidFill>
                    <a:schemeClr val="lt2"/>
                  </a:solidFill>
                </a:rPr>
                <a:t>Plan project components</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Plans user stories and tasks</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Update wiki pages</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Conduct retrospective</a:t>
              </a:r>
              <a:endParaRPr sz="800">
                <a:solidFill>
                  <a:schemeClr val="lt2"/>
                </a:solidFill>
              </a:endParaRPr>
            </a:p>
          </p:txBody>
        </p:sp>
        <p:cxnSp>
          <p:nvCxnSpPr>
            <p:cNvPr id="221" name="Google Shape;221;p26"/>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22" name="Google Shape;222;p2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3" name="Google Shape;223;p2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26"/>
          <p:cNvGrpSpPr/>
          <p:nvPr/>
        </p:nvGrpSpPr>
        <p:grpSpPr>
          <a:xfrm>
            <a:off x="4570180" y="769210"/>
            <a:ext cx="2140414" cy="3142413"/>
            <a:chOff x="1083025" y="1574025"/>
            <a:chExt cx="1834903" cy="2315194"/>
          </a:xfrm>
        </p:grpSpPr>
        <p:sp>
          <p:nvSpPr>
            <p:cNvPr id="225" name="Google Shape;225;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1"/>
                  </a:solidFill>
                  <a:latin typeface="Roboto"/>
                  <a:ea typeface="Roboto"/>
                  <a:cs typeface="Roboto"/>
                  <a:sym typeface="Roboto"/>
                </a:rPr>
                <a:t>April 9</a:t>
              </a:r>
              <a:endParaRPr sz="1000">
                <a:solidFill>
                  <a:schemeClr val="lt1"/>
                </a:solidFill>
                <a:latin typeface="Roboto"/>
                <a:ea typeface="Roboto"/>
                <a:cs typeface="Roboto"/>
                <a:sym typeface="Roboto"/>
              </a:endParaRPr>
            </a:p>
          </p:txBody>
        </p:sp>
        <p:sp>
          <p:nvSpPr>
            <p:cNvPr id="226" name="Google Shape;226;p2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2"/>
                  </a:solidFill>
                  <a:latin typeface="Roboto"/>
                  <a:ea typeface="Roboto"/>
                  <a:cs typeface="Roboto"/>
                  <a:sym typeface="Roboto"/>
                </a:rPr>
                <a:t>Sprint 2</a:t>
              </a:r>
              <a:endParaRPr b="1" sz="1300">
                <a:solidFill>
                  <a:schemeClr val="lt2"/>
                </a:solidFill>
                <a:latin typeface="Roboto"/>
                <a:ea typeface="Roboto"/>
                <a:cs typeface="Roboto"/>
                <a:sym typeface="Roboto"/>
              </a:endParaRPr>
            </a:p>
          </p:txBody>
        </p:sp>
        <p:sp>
          <p:nvSpPr>
            <p:cNvPr id="227" name="Google Shape;227;p26"/>
            <p:cNvSpPr txBox="1"/>
            <p:nvPr/>
          </p:nvSpPr>
          <p:spPr>
            <a:xfrm>
              <a:off x="1083128" y="3151819"/>
              <a:ext cx="1834800" cy="737400"/>
            </a:xfrm>
            <a:prstGeom prst="rect">
              <a:avLst/>
            </a:prstGeom>
            <a:noFill/>
            <a:ln>
              <a:noFill/>
            </a:ln>
          </p:spPr>
          <p:txBody>
            <a:bodyPr anchorCtr="0" anchor="t" bIns="91425" lIns="91425" spcFirstLastPara="1" rIns="91425" wrap="square" tIns="91425">
              <a:noAutofit/>
            </a:bodyPr>
            <a:lstStyle/>
            <a:p>
              <a:pPr indent="-279400" lvl="0" marL="457200" rtl="0" algn="l">
                <a:lnSpc>
                  <a:spcPct val="150000"/>
                </a:lnSpc>
                <a:spcBef>
                  <a:spcPts val="0"/>
                </a:spcBef>
                <a:spcAft>
                  <a:spcPts val="0"/>
                </a:spcAft>
                <a:buClr>
                  <a:schemeClr val="lt2"/>
                </a:buClr>
                <a:buSzPts val="800"/>
                <a:buChar char="●"/>
              </a:pPr>
              <a:r>
                <a:rPr lang="en" sz="800">
                  <a:solidFill>
                    <a:schemeClr val="lt2"/>
                  </a:solidFill>
                </a:rPr>
                <a:t>Development and integration of features</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Update tech paper </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Deploy a basic version of the app</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Conduct retrospective</a:t>
              </a:r>
              <a:endParaRPr sz="800">
                <a:solidFill>
                  <a:schemeClr val="lt2"/>
                </a:solidFill>
              </a:endParaRPr>
            </a:p>
          </p:txBody>
        </p:sp>
        <p:cxnSp>
          <p:nvCxnSpPr>
            <p:cNvPr id="228" name="Google Shape;228;p26"/>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29" name="Google Shape;229;p2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0" name="Google Shape;230;p2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6"/>
          <p:cNvSpPr txBox="1"/>
          <p:nvPr/>
        </p:nvSpPr>
        <p:spPr>
          <a:xfrm>
            <a:off x="755750" y="4059925"/>
            <a:ext cx="8018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lt2"/>
                </a:solidFill>
              </a:rPr>
              <a:t>We’ve established a semi-weekly </a:t>
            </a:r>
            <a:r>
              <a:rPr b="1" i="1" lang="en">
                <a:solidFill>
                  <a:schemeClr val="lt2"/>
                </a:solidFill>
              </a:rPr>
              <a:t>cadence</a:t>
            </a:r>
            <a:r>
              <a:rPr i="1" lang="en">
                <a:solidFill>
                  <a:schemeClr val="lt2"/>
                </a:solidFill>
              </a:rPr>
              <a:t> </a:t>
            </a:r>
            <a:r>
              <a:rPr i="1" lang="en">
                <a:solidFill>
                  <a:schemeClr val="lt2"/>
                </a:solidFill>
              </a:rPr>
              <a:t>to review progress and plan next steps (unless otherwise required).</a:t>
            </a:r>
            <a:endParaRPr i="1">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311700" y="95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Working Agreement</a:t>
            </a:r>
            <a:endParaRPr/>
          </a:p>
        </p:txBody>
      </p:sp>
      <p:sp>
        <p:nvSpPr>
          <p:cNvPr id="237" name="Google Shape;237;p27"/>
          <p:cNvSpPr txBox="1"/>
          <p:nvPr>
            <p:ph idx="1" type="body"/>
          </p:nvPr>
        </p:nvSpPr>
        <p:spPr>
          <a:xfrm>
            <a:off x="311700" y="561900"/>
            <a:ext cx="4260300" cy="4257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523"/>
              <a:buNone/>
            </a:pPr>
            <a:r>
              <a:rPr b="1" lang="en" sz="1100"/>
              <a:t>Communication Expectations</a:t>
            </a:r>
            <a:endParaRPr b="1" sz="1100"/>
          </a:p>
          <a:p>
            <a:pPr indent="-292100" lvl="0" marL="457200" rtl="0" algn="just">
              <a:lnSpc>
                <a:spcPct val="100000"/>
              </a:lnSpc>
              <a:spcBef>
                <a:spcPts val="1000"/>
              </a:spcBef>
              <a:spcAft>
                <a:spcPts val="0"/>
              </a:spcAft>
              <a:buSzPts val="1000"/>
              <a:buChar char="●"/>
            </a:pPr>
            <a:r>
              <a:rPr lang="en" sz="1000"/>
              <a:t>Communication/Collaboration Channels: Slack, Zoom Meetings, Emails, GitHub, Google Workspace.</a:t>
            </a:r>
            <a:endParaRPr sz="1000"/>
          </a:p>
          <a:p>
            <a:pPr indent="-292100" lvl="0" marL="457200" rtl="0" algn="just">
              <a:lnSpc>
                <a:spcPct val="100000"/>
              </a:lnSpc>
              <a:spcBef>
                <a:spcPts val="1000"/>
              </a:spcBef>
              <a:spcAft>
                <a:spcPts val="0"/>
              </a:spcAft>
              <a:buSzPts val="1000"/>
              <a:buChar char="●"/>
            </a:pPr>
            <a:r>
              <a:rPr lang="en" sz="1000"/>
              <a:t>All opinions and recommendations should be respected and taken into consideration during the decision making process.</a:t>
            </a:r>
            <a:endParaRPr sz="1000"/>
          </a:p>
          <a:p>
            <a:pPr indent="-292100" lvl="0" marL="457200" rtl="0" algn="just">
              <a:lnSpc>
                <a:spcPct val="100000"/>
              </a:lnSpc>
              <a:spcBef>
                <a:spcPts val="1000"/>
              </a:spcBef>
              <a:spcAft>
                <a:spcPts val="0"/>
              </a:spcAft>
              <a:buSzPts val="1000"/>
              <a:buChar char="●"/>
            </a:pPr>
            <a:r>
              <a:rPr lang="en" sz="1000"/>
              <a:t>In the event where a team member may want to divert away from a planned activity due to any reason, the team should be informed with a short description of the change on the communication channel.</a:t>
            </a:r>
            <a:endParaRPr sz="1000"/>
          </a:p>
          <a:p>
            <a:pPr indent="-292100" lvl="0" marL="457200" rtl="0" algn="just">
              <a:lnSpc>
                <a:spcPct val="100000"/>
              </a:lnSpc>
              <a:spcBef>
                <a:spcPts val="1000"/>
              </a:spcBef>
              <a:spcAft>
                <a:spcPts val="0"/>
              </a:spcAft>
              <a:buSzPts val="1000"/>
              <a:buChar char="●"/>
            </a:pPr>
            <a:r>
              <a:rPr lang="en" sz="1000"/>
              <a:t>In the event of an opinion based conflict both parties may list the respective research and solutions with regards to their respective opinions and the team may vote on majority to select the respective idea.</a:t>
            </a:r>
            <a:endParaRPr sz="1000"/>
          </a:p>
          <a:p>
            <a:pPr indent="-292100" lvl="0" marL="457200" rtl="0" algn="just">
              <a:lnSpc>
                <a:spcPct val="100000"/>
              </a:lnSpc>
              <a:spcBef>
                <a:spcPts val="1000"/>
              </a:spcBef>
              <a:spcAft>
                <a:spcPts val="0"/>
              </a:spcAft>
              <a:buSzPts val="1000"/>
              <a:buChar char="●"/>
            </a:pPr>
            <a:r>
              <a:rPr lang="en" sz="1000"/>
              <a:t>Each member is expected to voice their concerns with regards to any decision/change being made during the discussion process.</a:t>
            </a:r>
            <a:endParaRPr sz="1000"/>
          </a:p>
          <a:p>
            <a:pPr indent="-292100" lvl="0" marL="457200" rtl="0" algn="just">
              <a:lnSpc>
                <a:spcPct val="100000"/>
              </a:lnSpc>
              <a:spcBef>
                <a:spcPts val="1000"/>
              </a:spcBef>
              <a:spcAft>
                <a:spcPts val="0"/>
              </a:spcAft>
              <a:buSzPts val="1000"/>
              <a:buChar char="●"/>
            </a:pPr>
            <a:r>
              <a:rPr lang="en" sz="1000"/>
              <a:t>Each team members should update everyone on the communication channel when they push their code on Github to alert everyone and avoid merge conflicts as much as possible.</a:t>
            </a:r>
            <a:endParaRPr sz="1000"/>
          </a:p>
          <a:p>
            <a:pPr indent="-292100" lvl="0" marL="457200" rtl="0" algn="just">
              <a:lnSpc>
                <a:spcPct val="100000"/>
              </a:lnSpc>
              <a:spcBef>
                <a:spcPts val="1000"/>
              </a:spcBef>
              <a:spcAft>
                <a:spcPts val="1000"/>
              </a:spcAft>
              <a:buSzPts val="1000"/>
              <a:buChar char="●"/>
            </a:pPr>
            <a:r>
              <a:rPr lang="en" sz="1000"/>
              <a:t>Any changes to the master branch must be informed to the team.</a:t>
            </a:r>
            <a:endParaRPr sz="1000"/>
          </a:p>
        </p:txBody>
      </p:sp>
      <p:sp>
        <p:nvSpPr>
          <p:cNvPr id="238" name="Google Shape;238;p27"/>
          <p:cNvSpPr txBox="1"/>
          <p:nvPr>
            <p:ph idx="1" type="body"/>
          </p:nvPr>
        </p:nvSpPr>
        <p:spPr>
          <a:xfrm>
            <a:off x="4778875" y="507950"/>
            <a:ext cx="4109400" cy="4257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100"/>
              <a:t>Meeting Schedule and Pattern:</a:t>
            </a:r>
            <a:endParaRPr b="1" sz="1100"/>
          </a:p>
          <a:p>
            <a:pPr indent="-292100" lvl="0" marL="457200" rtl="0" algn="just">
              <a:lnSpc>
                <a:spcPct val="115000"/>
              </a:lnSpc>
              <a:spcBef>
                <a:spcPts val="1000"/>
              </a:spcBef>
              <a:spcAft>
                <a:spcPts val="0"/>
              </a:spcAft>
              <a:buSzPts val="1000"/>
              <a:buChar char="●"/>
            </a:pPr>
            <a:r>
              <a:rPr lang="en" sz="1000"/>
              <a:t>Meetings will be scheduled twice a week (thrice in event of a recording to be produced) i.e. Sunday and Tuesday.</a:t>
            </a:r>
            <a:endParaRPr sz="1000"/>
          </a:p>
          <a:p>
            <a:pPr indent="-292100" lvl="0" marL="457200" rtl="0" algn="just">
              <a:lnSpc>
                <a:spcPct val="115000"/>
              </a:lnSpc>
              <a:spcBef>
                <a:spcPts val="1000"/>
              </a:spcBef>
              <a:spcAft>
                <a:spcPts val="0"/>
              </a:spcAft>
              <a:buSzPts val="1000"/>
              <a:buChar char="●"/>
            </a:pPr>
            <a:r>
              <a:rPr lang="en" sz="1000"/>
              <a:t>Time of the meetings to be decided based on an availability.</a:t>
            </a:r>
            <a:endParaRPr sz="1000"/>
          </a:p>
          <a:p>
            <a:pPr indent="-292100" lvl="0" marL="457200" rtl="0" algn="just">
              <a:lnSpc>
                <a:spcPct val="115000"/>
              </a:lnSpc>
              <a:spcBef>
                <a:spcPts val="1000"/>
              </a:spcBef>
              <a:spcAft>
                <a:spcPts val="0"/>
              </a:spcAft>
              <a:buSzPts val="1000"/>
              <a:buChar char="●"/>
            </a:pPr>
            <a:r>
              <a:rPr lang="en" sz="1000"/>
              <a:t>Meeting will have a fixed Agenda document to help team members prepare for the meeting items to be discussed.</a:t>
            </a:r>
            <a:endParaRPr sz="1000"/>
          </a:p>
          <a:p>
            <a:pPr indent="-292100" lvl="0" marL="457200" rtl="0" algn="just">
              <a:lnSpc>
                <a:spcPct val="115000"/>
              </a:lnSpc>
              <a:spcBef>
                <a:spcPts val="1000"/>
              </a:spcBef>
              <a:spcAft>
                <a:spcPts val="0"/>
              </a:spcAft>
              <a:buSzPts val="1000"/>
              <a:buChar char="●"/>
            </a:pPr>
            <a:r>
              <a:rPr lang="en" sz="1000"/>
              <a:t>Team members are encouraged to proactively schedule meetings to work and collaborate on their assigned work if required.</a:t>
            </a:r>
            <a:endParaRPr sz="1000"/>
          </a:p>
          <a:p>
            <a:pPr indent="-292100" lvl="0" marL="457200" rtl="0" algn="just">
              <a:lnSpc>
                <a:spcPct val="115000"/>
              </a:lnSpc>
              <a:spcBef>
                <a:spcPts val="1000"/>
              </a:spcBef>
              <a:spcAft>
                <a:spcPts val="0"/>
              </a:spcAft>
              <a:buSzPts val="1000"/>
              <a:buChar char="●"/>
            </a:pPr>
            <a:r>
              <a:rPr lang="en" sz="1000"/>
              <a:t>Sprint Plan will be devised in the first team meeting scheduled after a Sprint has been completed. </a:t>
            </a:r>
            <a:endParaRPr sz="1000"/>
          </a:p>
          <a:p>
            <a:pPr indent="-292100" lvl="0" marL="457200" rtl="0" algn="just">
              <a:lnSpc>
                <a:spcPct val="115000"/>
              </a:lnSpc>
              <a:spcBef>
                <a:spcPts val="1000"/>
              </a:spcBef>
              <a:spcAft>
                <a:spcPts val="0"/>
              </a:spcAft>
              <a:buSzPts val="1000"/>
              <a:buChar char="●"/>
            </a:pPr>
            <a:r>
              <a:rPr lang="en" sz="1000"/>
              <a:t>Last meeting of the sprint will be for retrospective.</a:t>
            </a:r>
            <a:endParaRPr sz="1000"/>
          </a:p>
          <a:p>
            <a:pPr indent="-292100" lvl="0" marL="457200" rtl="0" algn="just">
              <a:lnSpc>
                <a:spcPct val="115000"/>
              </a:lnSpc>
              <a:spcBef>
                <a:spcPts val="1000"/>
              </a:spcBef>
              <a:spcAft>
                <a:spcPts val="0"/>
              </a:spcAft>
              <a:buSzPts val="1000"/>
              <a:buChar char="●"/>
            </a:pPr>
            <a:r>
              <a:rPr lang="en" sz="1000"/>
              <a:t>Absence from a meeting must be informed in advance. The team member is expected to read the meeting summary posted in the channel, in order to work on assigned task.</a:t>
            </a:r>
            <a:endParaRPr sz="1000"/>
          </a:p>
          <a:p>
            <a:pPr indent="-292100" lvl="0" marL="457200" rtl="0" algn="just">
              <a:lnSpc>
                <a:spcPct val="115000"/>
              </a:lnSpc>
              <a:spcBef>
                <a:spcPts val="1000"/>
              </a:spcBef>
              <a:spcAft>
                <a:spcPts val="1000"/>
              </a:spcAft>
              <a:buSzPts val="1000"/>
              <a:buChar char="●"/>
            </a:pPr>
            <a:r>
              <a:rPr lang="en" sz="1000"/>
              <a:t>Every team member is expected to actively participate in contributing each team meeting in their capacity.</a:t>
            </a:r>
            <a:endParaRPr sz="1000"/>
          </a:p>
        </p:txBody>
      </p:sp>
      <p:sp>
        <p:nvSpPr>
          <p:cNvPr id="239" name="Google Shape;23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311700" y="15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Working Agreement</a:t>
            </a:r>
            <a:endParaRPr/>
          </a:p>
        </p:txBody>
      </p:sp>
      <p:sp>
        <p:nvSpPr>
          <p:cNvPr id="245" name="Google Shape;245;p28"/>
          <p:cNvSpPr txBox="1"/>
          <p:nvPr>
            <p:ph idx="1" type="body"/>
          </p:nvPr>
        </p:nvSpPr>
        <p:spPr>
          <a:xfrm>
            <a:off x="311700" y="561900"/>
            <a:ext cx="4109400" cy="4214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523"/>
              <a:buNone/>
            </a:pPr>
            <a:r>
              <a:rPr b="1" lang="en" sz="1100"/>
              <a:t>Team Dynamics And Principles:</a:t>
            </a:r>
            <a:endParaRPr b="1" sz="1100"/>
          </a:p>
          <a:p>
            <a:pPr indent="-292100" lvl="0" marL="457200" rtl="0" algn="just">
              <a:lnSpc>
                <a:spcPct val="115000"/>
              </a:lnSpc>
              <a:spcBef>
                <a:spcPts val="1000"/>
              </a:spcBef>
              <a:spcAft>
                <a:spcPts val="0"/>
              </a:spcAft>
              <a:buSzPts val="1000"/>
              <a:buChar char="●"/>
            </a:pPr>
            <a:r>
              <a:rPr lang="en" sz="1000"/>
              <a:t>Every team member should be treated with kindness, respect and patience even when it feels impossible.</a:t>
            </a:r>
            <a:endParaRPr sz="1000"/>
          </a:p>
          <a:p>
            <a:pPr indent="-292100" lvl="0" marL="457200" rtl="0" algn="just">
              <a:lnSpc>
                <a:spcPct val="115000"/>
              </a:lnSpc>
              <a:spcBef>
                <a:spcPts val="1000"/>
              </a:spcBef>
              <a:spcAft>
                <a:spcPts val="0"/>
              </a:spcAft>
              <a:buSzPts val="1000"/>
              <a:buChar char="●"/>
            </a:pPr>
            <a:r>
              <a:rPr lang="en" sz="1000"/>
              <a:t>Every team member clearly understands their responsibilities and tasks..</a:t>
            </a:r>
            <a:endParaRPr sz="1000"/>
          </a:p>
          <a:p>
            <a:pPr indent="-292100" lvl="0" marL="457200" rtl="0" algn="just">
              <a:lnSpc>
                <a:spcPct val="115000"/>
              </a:lnSpc>
              <a:spcBef>
                <a:spcPts val="1000"/>
              </a:spcBef>
              <a:spcAft>
                <a:spcPts val="0"/>
              </a:spcAft>
              <a:buSzPts val="1000"/>
              <a:buChar char="●"/>
            </a:pPr>
            <a:r>
              <a:rPr lang="en" sz="1000"/>
              <a:t>Workload will be distributed as evenly as possible. Single tasks with heavy workload may be broken down into smaller smaller manageable tasks.</a:t>
            </a:r>
            <a:endParaRPr sz="1000"/>
          </a:p>
          <a:p>
            <a:pPr indent="-292100" lvl="0" marL="457200" rtl="0" algn="just">
              <a:lnSpc>
                <a:spcPct val="115000"/>
              </a:lnSpc>
              <a:spcBef>
                <a:spcPts val="1000"/>
              </a:spcBef>
              <a:spcAft>
                <a:spcPts val="0"/>
              </a:spcAft>
              <a:buSzPts val="1000"/>
              <a:buChar char="●"/>
            </a:pPr>
            <a:r>
              <a:rPr lang="en" sz="1000"/>
              <a:t>Every task should have a deadline and a review on completion.</a:t>
            </a:r>
            <a:endParaRPr sz="1000"/>
          </a:p>
          <a:p>
            <a:pPr indent="-292100" lvl="0" marL="457200" rtl="0" algn="just">
              <a:lnSpc>
                <a:spcPct val="115000"/>
              </a:lnSpc>
              <a:spcBef>
                <a:spcPts val="1000"/>
              </a:spcBef>
              <a:spcAft>
                <a:spcPts val="0"/>
              </a:spcAft>
              <a:buSzPts val="1000"/>
              <a:buChar char="●"/>
            </a:pPr>
            <a:r>
              <a:rPr lang="en" sz="1000"/>
              <a:t>Every team member is encouraged to try and resolve blockers encountered and document their list of tried solutions before approaching the team. </a:t>
            </a:r>
            <a:endParaRPr sz="1000"/>
          </a:p>
          <a:p>
            <a:pPr indent="-292100" lvl="0" marL="457200" rtl="0" algn="just">
              <a:lnSpc>
                <a:spcPct val="115000"/>
              </a:lnSpc>
              <a:spcBef>
                <a:spcPts val="1000"/>
              </a:spcBef>
              <a:spcAft>
                <a:spcPts val="0"/>
              </a:spcAft>
              <a:buSzPts val="1000"/>
              <a:buChar char="●"/>
            </a:pPr>
            <a:r>
              <a:rPr lang="en" sz="1000"/>
              <a:t>Jira trackers should be updated regularly.</a:t>
            </a:r>
            <a:endParaRPr sz="1000"/>
          </a:p>
          <a:p>
            <a:pPr indent="-292100" lvl="0" marL="457200" rtl="0" algn="just">
              <a:lnSpc>
                <a:spcPct val="115000"/>
              </a:lnSpc>
              <a:spcBef>
                <a:spcPts val="1000"/>
              </a:spcBef>
              <a:spcAft>
                <a:spcPts val="0"/>
              </a:spcAft>
              <a:buSzPts val="1000"/>
              <a:buChar char="●"/>
            </a:pPr>
            <a:r>
              <a:rPr lang="en" sz="1000"/>
              <a:t>Work done should be linked to Jira tracker either in the form of a github commit id whenever possible.</a:t>
            </a:r>
            <a:endParaRPr sz="1000"/>
          </a:p>
          <a:p>
            <a:pPr indent="-292100" lvl="0" marL="457200" rtl="0" algn="just">
              <a:lnSpc>
                <a:spcPct val="115000"/>
              </a:lnSpc>
              <a:spcBef>
                <a:spcPts val="1000"/>
              </a:spcBef>
              <a:spcAft>
                <a:spcPts val="1000"/>
              </a:spcAft>
              <a:buSzPts val="1000"/>
              <a:buChar char="●"/>
            </a:pPr>
            <a:r>
              <a:rPr lang="en" sz="1000"/>
              <a:t>Work should be updated/shared through GitHub.</a:t>
            </a:r>
            <a:endParaRPr sz="1000"/>
          </a:p>
        </p:txBody>
      </p:sp>
      <p:sp>
        <p:nvSpPr>
          <p:cNvPr id="246" name="Google Shape;246;p28"/>
          <p:cNvSpPr txBox="1"/>
          <p:nvPr>
            <p:ph idx="1" type="body"/>
          </p:nvPr>
        </p:nvSpPr>
        <p:spPr>
          <a:xfrm>
            <a:off x="4863350" y="974225"/>
            <a:ext cx="4109400" cy="36042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770"/>
              <a:buNone/>
            </a:pPr>
            <a:r>
              <a:rPr b="1" lang="en" sz="1160"/>
              <a:t>Checklist for marking a Task as Completed:</a:t>
            </a:r>
            <a:endParaRPr b="1" sz="1160"/>
          </a:p>
          <a:p>
            <a:pPr indent="-302260" lvl="0" marL="457200" rtl="0" algn="just">
              <a:lnSpc>
                <a:spcPct val="115000"/>
              </a:lnSpc>
              <a:spcBef>
                <a:spcPts val="1000"/>
              </a:spcBef>
              <a:spcAft>
                <a:spcPts val="0"/>
              </a:spcAft>
              <a:buSzPts val="1160"/>
              <a:buChar char="●"/>
            </a:pPr>
            <a:r>
              <a:rPr lang="en" sz="1160"/>
              <a:t>Code should run without any form of syntactical or runtime errors.</a:t>
            </a:r>
            <a:endParaRPr sz="1160"/>
          </a:p>
          <a:p>
            <a:pPr indent="-302260" lvl="0" marL="457200" rtl="0" algn="just">
              <a:lnSpc>
                <a:spcPct val="115000"/>
              </a:lnSpc>
              <a:spcBef>
                <a:spcPts val="1000"/>
              </a:spcBef>
              <a:spcAft>
                <a:spcPts val="0"/>
              </a:spcAft>
              <a:buSzPts val="1160"/>
              <a:buChar char="●"/>
            </a:pPr>
            <a:r>
              <a:rPr lang="en" sz="1160"/>
              <a:t>Code should meet all acceptance criteria. </a:t>
            </a:r>
            <a:endParaRPr sz="1160"/>
          </a:p>
          <a:p>
            <a:pPr indent="-302260" lvl="0" marL="457200" rtl="0" algn="just">
              <a:lnSpc>
                <a:spcPct val="115000"/>
              </a:lnSpc>
              <a:spcBef>
                <a:spcPts val="1000"/>
              </a:spcBef>
              <a:spcAft>
                <a:spcPts val="0"/>
              </a:spcAft>
              <a:buSzPts val="1160"/>
              <a:buChar char="●"/>
            </a:pPr>
            <a:r>
              <a:rPr lang="en" sz="1160"/>
              <a:t>Work should be reviewed and tested by the assigned team member.</a:t>
            </a:r>
            <a:endParaRPr sz="1160"/>
          </a:p>
          <a:p>
            <a:pPr indent="-302260" lvl="0" marL="457200" rtl="0" algn="just">
              <a:lnSpc>
                <a:spcPct val="115000"/>
              </a:lnSpc>
              <a:spcBef>
                <a:spcPts val="1000"/>
              </a:spcBef>
              <a:spcAft>
                <a:spcPts val="0"/>
              </a:spcAft>
              <a:buSzPts val="1160"/>
              <a:buChar char="●"/>
            </a:pPr>
            <a:r>
              <a:rPr lang="en" sz="1160"/>
              <a:t>Code should be pushed to respective branch and appropriate pull request should be raised for review.</a:t>
            </a:r>
            <a:endParaRPr sz="1160"/>
          </a:p>
          <a:p>
            <a:pPr indent="-302260" lvl="0" marL="457200" rtl="0" algn="just">
              <a:lnSpc>
                <a:spcPct val="115000"/>
              </a:lnSpc>
              <a:spcBef>
                <a:spcPts val="1000"/>
              </a:spcBef>
              <a:spcAft>
                <a:spcPts val="0"/>
              </a:spcAft>
              <a:buSzPts val="1160"/>
              <a:buChar char="●"/>
            </a:pPr>
            <a:r>
              <a:rPr lang="en" sz="1160"/>
              <a:t>All relevant documentation should be tagged/updated alongside.</a:t>
            </a:r>
            <a:endParaRPr sz="1160"/>
          </a:p>
          <a:p>
            <a:pPr indent="-302260" lvl="0" marL="457200" rtl="0" algn="just">
              <a:lnSpc>
                <a:spcPct val="115000"/>
              </a:lnSpc>
              <a:spcBef>
                <a:spcPts val="1000"/>
              </a:spcBef>
              <a:spcAft>
                <a:spcPts val="1000"/>
              </a:spcAft>
              <a:buSzPts val="1160"/>
              <a:buChar char="●"/>
            </a:pPr>
            <a:r>
              <a:rPr lang="en" sz="1160"/>
              <a:t>Work should be reviewed by multiple team members before Production is updated.</a:t>
            </a:r>
            <a:endParaRPr sz="1160"/>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183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0 retrospective</a:t>
            </a:r>
            <a:endParaRPr/>
          </a:p>
        </p:txBody>
      </p:sp>
      <p:sp>
        <p:nvSpPr>
          <p:cNvPr id="253" name="Google Shape;253;p29"/>
          <p:cNvSpPr txBox="1"/>
          <p:nvPr>
            <p:ph idx="1" type="body"/>
          </p:nvPr>
        </p:nvSpPr>
        <p:spPr>
          <a:xfrm>
            <a:off x="311700" y="1290750"/>
            <a:ext cx="2829900" cy="256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What went well?</a:t>
            </a:r>
            <a:endParaRPr b="1" sz="1600"/>
          </a:p>
          <a:p>
            <a:pPr indent="-304800" lvl="0" marL="457200" rtl="0" algn="l">
              <a:spcBef>
                <a:spcPts val="1000"/>
              </a:spcBef>
              <a:spcAft>
                <a:spcPts val="0"/>
              </a:spcAft>
              <a:buSzPts val="1200"/>
              <a:buChar char="●"/>
            </a:pPr>
            <a:r>
              <a:rPr lang="en" sz="1200"/>
              <a:t>Active participation brought diverse ideas and perspectives</a:t>
            </a:r>
            <a:endParaRPr sz="1200"/>
          </a:p>
          <a:p>
            <a:pPr indent="-304800" lvl="0" marL="457200" rtl="0" algn="l">
              <a:spcBef>
                <a:spcPts val="1000"/>
              </a:spcBef>
              <a:spcAft>
                <a:spcPts val="0"/>
              </a:spcAft>
              <a:buSzPts val="1200"/>
              <a:buChar char="●"/>
            </a:pPr>
            <a:r>
              <a:rPr lang="en" sz="1200"/>
              <a:t>Clear agendas ensured focused and time-efficient meetings</a:t>
            </a:r>
            <a:endParaRPr sz="1200"/>
          </a:p>
          <a:p>
            <a:pPr indent="-304800" lvl="0" marL="457200" rtl="0" algn="l">
              <a:spcBef>
                <a:spcPts val="1000"/>
              </a:spcBef>
              <a:spcAft>
                <a:spcPts val="1000"/>
              </a:spcAft>
              <a:buSzPts val="1200"/>
              <a:buChar char="●"/>
            </a:pPr>
            <a:r>
              <a:rPr lang="en" sz="1200"/>
              <a:t>Polls facilitated decision-making when consensus was unclear</a:t>
            </a:r>
            <a:endParaRPr sz="1200"/>
          </a:p>
        </p:txBody>
      </p:sp>
      <p:sp>
        <p:nvSpPr>
          <p:cNvPr id="254" name="Google Shape;254;p29"/>
          <p:cNvSpPr txBox="1"/>
          <p:nvPr>
            <p:ph idx="1" type="body"/>
          </p:nvPr>
        </p:nvSpPr>
        <p:spPr>
          <a:xfrm>
            <a:off x="3223500" y="1290750"/>
            <a:ext cx="2697000" cy="256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What could be improved?</a:t>
            </a:r>
            <a:endParaRPr sz="1200"/>
          </a:p>
          <a:p>
            <a:pPr indent="-304800" lvl="0" marL="457200" rtl="0" algn="l">
              <a:spcBef>
                <a:spcPts val="1000"/>
              </a:spcBef>
              <a:spcAft>
                <a:spcPts val="0"/>
              </a:spcAft>
              <a:buSzPts val="1200"/>
              <a:buChar char="●"/>
            </a:pPr>
            <a:r>
              <a:rPr lang="en" sz="1200"/>
              <a:t>Adhering to meeting durations better</a:t>
            </a:r>
            <a:endParaRPr sz="1200"/>
          </a:p>
          <a:p>
            <a:pPr indent="-304800" lvl="0" marL="457200" rtl="0" algn="l">
              <a:spcBef>
                <a:spcPts val="1000"/>
              </a:spcBef>
              <a:spcAft>
                <a:spcPts val="0"/>
              </a:spcAft>
              <a:buSzPts val="1200"/>
              <a:buChar char="●"/>
            </a:pPr>
            <a:r>
              <a:rPr lang="en" sz="1200"/>
              <a:t>Provide direct, personalized feedback to drive growth</a:t>
            </a:r>
            <a:endParaRPr sz="1200"/>
          </a:p>
          <a:p>
            <a:pPr indent="-304800" lvl="0" marL="457200" rtl="0" algn="l">
              <a:spcBef>
                <a:spcPts val="1000"/>
              </a:spcBef>
              <a:spcAft>
                <a:spcPts val="1000"/>
              </a:spcAft>
              <a:buSzPts val="1200"/>
              <a:buChar char="●"/>
            </a:pPr>
            <a:r>
              <a:rPr lang="en" sz="1200"/>
              <a:t>Ensure clear, jargon-free communication for universal understanding</a:t>
            </a:r>
            <a:endParaRPr sz="1200"/>
          </a:p>
        </p:txBody>
      </p:sp>
      <p:sp>
        <p:nvSpPr>
          <p:cNvPr id="255" name="Google Shape;255;p29"/>
          <p:cNvSpPr txBox="1"/>
          <p:nvPr>
            <p:ph idx="1" type="body"/>
          </p:nvPr>
        </p:nvSpPr>
        <p:spPr>
          <a:xfrm>
            <a:off x="6002400" y="1290750"/>
            <a:ext cx="2829900" cy="256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Our commitments</a:t>
            </a:r>
            <a:endParaRPr sz="1200">
              <a:highlight>
                <a:srgbClr val="FF0000"/>
              </a:highlight>
            </a:endParaRPr>
          </a:p>
          <a:p>
            <a:pPr indent="-304800" lvl="0" marL="457200" rtl="0" algn="l">
              <a:spcBef>
                <a:spcPts val="1000"/>
              </a:spcBef>
              <a:spcAft>
                <a:spcPts val="0"/>
              </a:spcAft>
              <a:buSzPts val="1200"/>
              <a:buChar char="●"/>
            </a:pPr>
            <a:r>
              <a:rPr lang="en" sz="1200"/>
              <a:t>Enforce a </a:t>
            </a:r>
            <a:r>
              <a:rPr b="1" lang="en" sz="1200"/>
              <a:t>code freeze</a:t>
            </a:r>
            <a:r>
              <a:rPr lang="en" sz="1200"/>
              <a:t> before major deadlines for stability</a:t>
            </a:r>
            <a:endParaRPr sz="1200"/>
          </a:p>
          <a:p>
            <a:pPr indent="-304800" lvl="0" marL="457200" rtl="0" algn="l">
              <a:spcBef>
                <a:spcPts val="1000"/>
              </a:spcBef>
              <a:spcAft>
                <a:spcPts val="0"/>
              </a:spcAft>
              <a:buSzPts val="1200"/>
              <a:buChar char="●"/>
            </a:pPr>
            <a:r>
              <a:rPr lang="en" sz="1200"/>
              <a:t>Identify and </a:t>
            </a:r>
            <a:r>
              <a:rPr b="1" lang="en" sz="1200"/>
              <a:t>mitigate potential risks early</a:t>
            </a:r>
            <a:r>
              <a:rPr lang="en" sz="1200"/>
              <a:t> to avoid delays</a:t>
            </a:r>
            <a:endParaRPr sz="1200"/>
          </a:p>
          <a:p>
            <a:pPr indent="-304800" lvl="0" marL="457200" rtl="0" algn="l">
              <a:spcBef>
                <a:spcPts val="1000"/>
              </a:spcBef>
              <a:spcAft>
                <a:spcPts val="1000"/>
              </a:spcAft>
              <a:buSzPts val="1200"/>
              <a:buChar char="●"/>
            </a:pPr>
            <a:r>
              <a:rPr lang="en" sz="1200"/>
              <a:t>Prioritize our</a:t>
            </a:r>
            <a:r>
              <a:rPr lang="en" sz="1200"/>
              <a:t> sleep schedules, even if the deadlines disagree</a:t>
            </a:r>
            <a:endParaRPr sz="1200"/>
          </a:p>
        </p:txBody>
      </p:sp>
      <p:sp>
        <p:nvSpPr>
          <p:cNvPr id="256" name="Google Shape;25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Wiki page link</a:t>
            </a:r>
            <a:endParaRPr/>
          </a:p>
        </p:txBody>
      </p:sp>
      <p:sp>
        <p:nvSpPr>
          <p:cNvPr id="262" name="Google Shape;26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lt1"/>
                </a:solidFill>
                <a:hlinkClick r:id="rId3">
                  <a:extLst>
                    <a:ext uri="{A12FA001-AC4F-418D-AE19-62706E023703}">
                      <ahyp:hlinkClr val="tx"/>
                    </a:ext>
                  </a:extLst>
                </a:hlinkClick>
              </a:rPr>
              <a:t>https://github.com/htmw/2025S-Codesaurus/wiki</a:t>
            </a:r>
            <a:endParaRPr>
              <a:solidFill>
                <a:schemeClr val="lt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3" name="Google Shape;26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a purple and blue spiral galaxy with a bright center (Provided by Tenor)" id="268" name="Google Shape;268;p31"/>
          <p:cNvPicPr preferRelativeResize="0"/>
          <p:nvPr/>
        </p:nvPicPr>
        <p:blipFill>
          <a:blip r:embed="rId3">
            <a:alphaModFix/>
          </a:blip>
          <a:stretch>
            <a:fillRect/>
          </a:stretch>
        </p:blipFill>
        <p:spPr>
          <a:xfrm>
            <a:off x="701587" y="13300"/>
            <a:ext cx="7755700" cy="5116900"/>
          </a:xfrm>
          <a:prstGeom prst="rect">
            <a:avLst/>
          </a:prstGeom>
          <a:noFill/>
          <a:ln>
            <a:noFill/>
          </a:ln>
        </p:spPr>
      </p:pic>
      <p:sp>
        <p:nvSpPr>
          <p:cNvPr id="269" name="Google Shape;269;p31"/>
          <p:cNvSpPr txBox="1"/>
          <p:nvPr>
            <p:ph type="title"/>
          </p:nvPr>
        </p:nvSpPr>
        <p:spPr>
          <a:xfrm>
            <a:off x="531300" y="1366350"/>
            <a:ext cx="8081400" cy="24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0">
                <a:solidFill>
                  <a:schemeClr val="dk1"/>
                </a:solidFill>
                <a:latin typeface="Zilla Slab Highlight"/>
                <a:ea typeface="Zilla Slab Highlight"/>
                <a:cs typeface="Zilla Slab Highlight"/>
                <a:sym typeface="Zilla Slab Highlight"/>
              </a:rPr>
              <a:t>Thank you</a:t>
            </a:r>
            <a:endParaRPr b="1" sz="13000">
              <a:solidFill>
                <a:schemeClr val="dk1"/>
              </a:solidFill>
              <a:latin typeface="Zilla Slab Highlight"/>
              <a:ea typeface="Zilla Slab Highlight"/>
              <a:cs typeface="Zilla Slab Highlight"/>
              <a:sym typeface="Zilla Slab Highlight"/>
            </a:endParaRPr>
          </a:p>
        </p:txBody>
      </p:sp>
      <p:sp>
        <p:nvSpPr>
          <p:cNvPr id="270" name="Google Shape;27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31"/>
          <p:cNvSpPr/>
          <p:nvPr/>
        </p:nvSpPr>
        <p:spPr>
          <a:xfrm>
            <a:off x="-79050" y="-73775"/>
            <a:ext cx="9302100" cy="1970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highlight>
                <a:schemeClr val="dk1"/>
              </a:highlight>
            </a:endParaRPr>
          </a:p>
        </p:txBody>
      </p:sp>
      <p:sp>
        <p:nvSpPr>
          <p:cNvPr id="272" name="Google Shape;272;p31"/>
          <p:cNvSpPr/>
          <p:nvPr/>
        </p:nvSpPr>
        <p:spPr>
          <a:xfrm>
            <a:off x="-442775" y="-73775"/>
            <a:ext cx="1129200" cy="5268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1"/>
          <p:cNvSpPr/>
          <p:nvPr/>
        </p:nvSpPr>
        <p:spPr>
          <a:xfrm>
            <a:off x="-442775" y="3379825"/>
            <a:ext cx="9785100" cy="1999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1"/>
          <p:cNvSpPr/>
          <p:nvPr/>
        </p:nvSpPr>
        <p:spPr>
          <a:xfrm>
            <a:off x="8457300" y="-73775"/>
            <a:ext cx="1326600" cy="5453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212037" y="84612"/>
            <a:ext cx="2340325" cy="4140562"/>
          </a:xfrm>
          <a:prstGeom prst="rect">
            <a:avLst/>
          </a:prstGeom>
          <a:noFill/>
          <a:ln>
            <a:noFill/>
          </a:ln>
          <a:effectLst>
            <a:reflection blurRad="0" dir="5400000" dist="95250" endA="0" endPos="17000" fadeDir="5400012" kx="0" rotWithShape="0" algn="bl" stPos="0" sy="-100000" ky="0"/>
          </a:effectLst>
        </p:spPr>
      </p:pic>
      <p:pic>
        <p:nvPicPr>
          <p:cNvPr id="65" name="Google Shape;65;p14"/>
          <p:cNvPicPr preferRelativeResize="0"/>
          <p:nvPr/>
        </p:nvPicPr>
        <p:blipFill>
          <a:blip r:embed="rId4">
            <a:alphaModFix/>
          </a:blip>
          <a:stretch>
            <a:fillRect/>
          </a:stretch>
        </p:blipFill>
        <p:spPr>
          <a:xfrm>
            <a:off x="2013113" y="236788"/>
            <a:ext cx="2340325" cy="4227675"/>
          </a:xfrm>
          <a:prstGeom prst="rect">
            <a:avLst/>
          </a:prstGeom>
          <a:noFill/>
          <a:ln>
            <a:noFill/>
          </a:ln>
          <a:effectLst>
            <a:reflection blurRad="0" dir="5400000" dist="95250" endA="0" endPos="17000" fadeDir="5400012" kx="0" rotWithShape="0" algn="bl" stPos="0" sy="-100000" ky="0"/>
          </a:effectLst>
        </p:spPr>
      </p:pic>
      <p:pic>
        <p:nvPicPr>
          <p:cNvPr id="66" name="Google Shape;66;p14"/>
          <p:cNvPicPr preferRelativeResize="0"/>
          <p:nvPr/>
        </p:nvPicPr>
        <p:blipFill>
          <a:blip r:embed="rId5">
            <a:alphaModFix/>
          </a:blip>
          <a:stretch>
            <a:fillRect/>
          </a:stretch>
        </p:blipFill>
        <p:spPr>
          <a:xfrm>
            <a:off x="3606938" y="84600"/>
            <a:ext cx="2074543" cy="4140574"/>
          </a:xfrm>
          <a:prstGeom prst="rect">
            <a:avLst/>
          </a:prstGeom>
          <a:noFill/>
          <a:ln>
            <a:noFill/>
          </a:ln>
          <a:effectLst>
            <a:reflection blurRad="0" dir="5400000" dist="95250" endA="0" endPos="17000" fadeDir="5400012" kx="0" rotWithShape="0" algn="bl" stPos="0" sy="-100000" ky="0"/>
          </a:effectLst>
        </p:spPr>
      </p:pic>
      <p:pic>
        <p:nvPicPr>
          <p:cNvPr id="67" name="Google Shape;67;p14"/>
          <p:cNvPicPr preferRelativeResize="0"/>
          <p:nvPr/>
        </p:nvPicPr>
        <p:blipFill>
          <a:blip r:embed="rId6">
            <a:alphaModFix/>
          </a:blip>
          <a:stretch>
            <a:fillRect/>
          </a:stretch>
        </p:blipFill>
        <p:spPr>
          <a:xfrm>
            <a:off x="5158211" y="235717"/>
            <a:ext cx="2340325" cy="4229532"/>
          </a:xfrm>
          <a:prstGeom prst="rect">
            <a:avLst/>
          </a:prstGeom>
          <a:noFill/>
          <a:ln>
            <a:noFill/>
          </a:ln>
          <a:effectLst>
            <a:reflection blurRad="0" dir="5400000" dist="95250" endA="0" endPos="17000" fadeDir="5400012" kx="0" rotWithShape="0" algn="bl" stPos="0" sy="-100000" ky="0"/>
          </a:effectLst>
        </p:spPr>
      </p:pic>
      <p:pic>
        <p:nvPicPr>
          <p:cNvPr id="68" name="Google Shape;68;p14"/>
          <p:cNvPicPr preferRelativeResize="0"/>
          <p:nvPr/>
        </p:nvPicPr>
        <p:blipFill>
          <a:blip r:embed="rId7">
            <a:alphaModFix/>
          </a:blip>
          <a:stretch>
            <a:fillRect/>
          </a:stretch>
        </p:blipFill>
        <p:spPr>
          <a:xfrm>
            <a:off x="6591638" y="92950"/>
            <a:ext cx="2340325" cy="4123884"/>
          </a:xfrm>
          <a:prstGeom prst="rect">
            <a:avLst/>
          </a:prstGeom>
          <a:noFill/>
          <a:ln>
            <a:noFill/>
          </a:ln>
          <a:effectLst>
            <a:reflection blurRad="0" dir="5400000" dist="95250" endA="0" endPos="17000" fadeDir="5400012" kx="0" rotWithShape="0" algn="bl" stPos="0" sy="-100000" ky="0"/>
          </a:effectLst>
        </p:spPr>
      </p:pic>
      <p:sp>
        <p:nvSpPr>
          <p:cNvPr id="69" name="Google Shape;69;p14"/>
          <p:cNvSpPr txBox="1"/>
          <p:nvPr/>
        </p:nvSpPr>
        <p:spPr>
          <a:xfrm>
            <a:off x="250888" y="2673800"/>
            <a:ext cx="1634100" cy="10368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Explore the world of Dragons</a:t>
            </a:r>
            <a:endParaRPr sz="1800">
              <a:solidFill>
                <a:schemeClr val="lt1"/>
              </a:solidFill>
            </a:endParaRPr>
          </a:p>
        </p:txBody>
      </p:sp>
      <p:sp>
        <p:nvSpPr>
          <p:cNvPr id="70" name="Google Shape;70;p14"/>
          <p:cNvSpPr txBox="1"/>
          <p:nvPr/>
        </p:nvSpPr>
        <p:spPr>
          <a:xfrm>
            <a:off x="2014238" y="2079013"/>
            <a:ext cx="1634100" cy="12054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Or wander deep into the Dark Forest</a:t>
            </a:r>
            <a:endParaRPr sz="1800">
              <a:solidFill>
                <a:schemeClr val="lt1"/>
              </a:solidFill>
            </a:endParaRPr>
          </a:p>
        </p:txBody>
      </p:sp>
      <p:sp>
        <p:nvSpPr>
          <p:cNvPr id="71" name="Google Shape;71;p14"/>
          <p:cNvSpPr txBox="1"/>
          <p:nvPr/>
        </p:nvSpPr>
        <p:spPr>
          <a:xfrm>
            <a:off x="3610325" y="247550"/>
            <a:ext cx="1634100" cy="10368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Encounter </a:t>
            </a:r>
            <a:endParaRPr sz="1800">
              <a:solidFill>
                <a:schemeClr val="lt1"/>
              </a:solidFill>
            </a:endParaRPr>
          </a:p>
          <a:p>
            <a:pPr indent="0" lvl="0" marL="0" rtl="0" algn="l">
              <a:spcBef>
                <a:spcPts val="0"/>
              </a:spcBef>
              <a:spcAft>
                <a:spcPts val="0"/>
              </a:spcAft>
              <a:buNone/>
            </a:pPr>
            <a:r>
              <a:rPr lang="en" sz="1800">
                <a:solidFill>
                  <a:schemeClr val="lt1"/>
                </a:solidFill>
              </a:rPr>
              <a:t>the Lords</a:t>
            </a:r>
            <a:endParaRPr sz="1800">
              <a:solidFill>
                <a:schemeClr val="lt1"/>
              </a:solidFill>
            </a:endParaRPr>
          </a:p>
          <a:p>
            <a:pPr indent="0" lvl="0" marL="0" rtl="0" algn="l">
              <a:spcBef>
                <a:spcPts val="0"/>
              </a:spcBef>
              <a:spcAft>
                <a:spcPts val="0"/>
              </a:spcAft>
              <a:buNone/>
            </a:pPr>
            <a:r>
              <a:rPr lang="en" sz="1800">
                <a:solidFill>
                  <a:schemeClr val="lt1"/>
                </a:solidFill>
              </a:rPr>
              <a:t>of Evil</a:t>
            </a:r>
            <a:endParaRPr sz="1800">
              <a:solidFill>
                <a:schemeClr val="lt1"/>
              </a:solidFill>
            </a:endParaRPr>
          </a:p>
        </p:txBody>
      </p:sp>
      <p:sp>
        <p:nvSpPr>
          <p:cNvPr id="72" name="Google Shape;72;p14"/>
          <p:cNvSpPr txBox="1"/>
          <p:nvPr/>
        </p:nvSpPr>
        <p:spPr>
          <a:xfrm>
            <a:off x="5158213" y="1411075"/>
            <a:ext cx="1028700" cy="16185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Or</a:t>
            </a:r>
            <a:endParaRPr sz="1800">
              <a:solidFill>
                <a:schemeClr val="lt1"/>
              </a:solidFill>
            </a:endParaRPr>
          </a:p>
          <a:p>
            <a:pPr indent="0" lvl="0" marL="0" rtl="0" algn="l">
              <a:spcBef>
                <a:spcPts val="0"/>
              </a:spcBef>
              <a:spcAft>
                <a:spcPts val="0"/>
              </a:spcAft>
              <a:buNone/>
            </a:pPr>
            <a:r>
              <a:rPr lang="en" sz="1800">
                <a:solidFill>
                  <a:schemeClr val="lt1"/>
                </a:solidFill>
              </a:rPr>
              <a:t>delve </a:t>
            </a:r>
            <a:endParaRPr sz="1800">
              <a:solidFill>
                <a:schemeClr val="lt1"/>
              </a:solidFill>
            </a:endParaRPr>
          </a:p>
          <a:p>
            <a:pPr indent="0" lvl="0" marL="0" rtl="0" algn="l">
              <a:spcBef>
                <a:spcPts val="0"/>
              </a:spcBef>
              <a:spcAft>
                <a:spcPts val="0"/>
              </a:spcAft>
              <a:buNone/>
            </a:pPr>
            <a:r>
              <a:rPr lang="en" sz="1800">
                <a:solidFill>
                  <a:schemeClr val="lt1"/>
                </a:solidFill>
              </a:rPr>
              <a:t>into a </a:t>
            </a:r>
            <a:endParaRPr sz="1800">
              <a:solidFill>
                <a:schemeClr val="lt1"/>
              </a:solidFill>
            </a:endParaRPr>
          </a:p>
          <a:p>
            <a:pPr indent="0" lvl="0" marL="0" rtl="0" algn="l">
              <a:spcBef>
                <a:spcPts val="0"/>
              </a:spcBef>
              <a:spcAft>
                <a:spcPts val="0"/>
              </a:spcAft>
              <a:buNone/>
            </a:pPr>
            <a:r>
              <a:rPr lang="en" sz="1800">
                <a:solidFill>
                  <a:schemeClr val="lt1"/>
                </a:solidFill>
              </a:rPr>
              <a:t>magical </a:t>
            </a:r>
            <a:endParaRPr sz="1800">
              <a:solidFill>
                <a:schemeClr val="lt1"/>
              </a:solidFill>
            </a:endParaRPr>
          </a:p>
          <a:p>
            <a:pPr indent="0" lvl="0" marL="0" rtl="0" algn="l">
              <a:spcBef>
                <a:spcPts val="0"/>
              </a:spcBef>
              <a:spcAft>
                <a:spcPts val="0"/>
              </a:spcAft>
              <a:buNone/>
            </a:pPr>
            <a:r>
              <a:rPr lang="en" sz="1800">
                <a:solidFill>
                  <a:schemeClr val="lt1"/>
                </a:solidFill>
              </a:rPr>
              <a:t>world</a:t>
            </a:r>
            <a:endParaRPr sz="1800">
              <a:solidFill>
                <a:schemeClr val="lt1"/>
              </a:solidFill>
            </a:endParaRPr>
          </a:p>
        </p:txBody>
      </p:sp>
      <p:sp>
        <p:nvSpPr>
          <p:cNvPr id="73" name="Google Shape;73;p14"/>
          <p:cNvSpPr txBox="1"/>
          <p:nvPr/>
        </p:nvSpPr>
        <p:spPr>
          <a:xfrm>
            <a:off x="6736063" y="299850"/>
            <a:ext cx="1191600" cy="26607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Roll the dice,</a:t>
            </a:r>
            <a:endParaRPr sz="1800">
              <a:solidFill>
                <a:schemeClr val="lt1"/>
              </a:solidFill>
            </a:endParaRPr>
          </a:p>
          <a:p>
            <a:pPr indent="0" lvl="0" marL="0" rtl="0" algn="l">
              <a:spcBef>
                <a:spcPts val="0"/>
              </a:spcBef>
              <a:spcAft>
                <a:spcPts val="0"/>
              </a:spcAft>
              <a:buNone/>
            </a:pPr>
            <a:r>
              <a:rPr lang="en" sz="1800">
                <a:solidFill>
                  <a:schemeClr val="lt1"/>
                </a:solidFill>
              </a:rPr>
              <a:t>Follow the story,</a:t>
            </a:r>
            <a:endParaRPr sz="1800">
              <a:solidFill>
                <a:schemeClr val="lt1"/>
              </a:solidFill>
            </a:endParaRPr>
          </a:p>
          <a:p>
            <a:pPr indent="0" lvl="0" marL="0" rtl="0" algn="l">
              <a:spcBef>
                <a:spcPts val="0"/>
              </a:spcBef>
              <a:spcAft>
                <a:spcPts val="0"/>
              </a:spcAft>
              <a:buNone/>
            </a:pPr>
            <a:r>
              <a:rPr lang="en" sz="1800">
                <a:solidFill>
                  <a:schemeClr val="lt1"/>
                </a:solidFill>
              </a:rPr>
              <a:t>See where your choices lead you.</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000"/>
                                        <p:tgtEl>
                                          <p:spTgt spid="6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2000"/>
                                        <p:tgtEl>
                                          <p:spTgt spid="69"/>
                                        </p:tgtEl>
                                      </p:cBhvr>
                                    </p:animEffect>
                                  </p:childTnLst>
                                </p:cTn>
                              </p:par>
                              <p:par>
                                <p:cTn fill="hold" nodeType="withEffect" presetClass="entr" presetID="2" presetSubtype="4">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2000"/>
                                        <p:tgtEl>
                                          <p:spTgt spid="6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2000"/>
                                        <p:tgtEl>
                                          <p:spTgt spid="70"/>
                                        </p:tgtEl>
                                      </p:cBhvr>
                                    </p:animEffect>
                                  </p:childTnLst>
                                </p:cTn>
                              </p:par>
                              <p:par>
                                <p:cTn fill="hold" nodeType="withEffect" presetClass="entr" presetID="2" presetSubtype="1">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2000"/>
                                        <p:tgtEl>
                                          <p:spTgt spid="6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3000"/>
                                        <p:tgtEl>
                                          <p:spTgt spid="71"/>
                                        </p:tgtEl>
                                      </p:cBhvr>
                                    </p:animEffect>
                                  </p:childTnLst>
                                </p:cTn>
                              </p:par>
                              <p:par>
                                <p:cTn fill="hold" nodeType="withEffect" presetClass="entr" presetID="2" presetSubtype="4">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2000"/>
                                        <p:tgtEl>
                                          <p:spTgt spid="6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2000"/>
                                        <p:tgtEl>
                                          <p:spTgt spid="72"/>
                                        </p:tgtEl>
                                      </p:cBhvr>
                                    </p:animEffect>
                                  </p:childTnLst>
                                </p:cTn>
                              </p:par>
                              <p:par>
                                <p:cTn fill="hold" nodeType="withEffect" presetClass="entr" presetID="2" presetSubtype="1">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2000"/>
                                        <p:tgtEl>
                                          <p:spTgt spid="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2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2000"/>
                                        <p:tgtEl>
                                          <p:spTgt spid="64"/>
                                        </p:tgtEl>
                                        <p:attrNameLst>
                                          <p:attrName>ppt_y</p:attrName>
                                        </p:attrNameLst>
                                      </p:cBhvr>
                                      <p:tavLst>
                                        <p:tav fmla="" tm="0">
                                          <p:val>
                                            <p:strVal val="#ppt_y"/>
                                          </p:val>
                                        </p:tav>
                                        <p:tav fmla="" tm="100000">
                                          <p:val>
                                            <p:strVal val="#ppt_y+1"/>
                                          </p:val>
                                        </p:tav>
                                      </p:tavLst>
                                    </p:anim>
                                    <p:set>
                                      <p:cBhvr>
                                        <p:cTn dur="1" fill="hold">
                                          <p:stCondLst>
                                            <p:cond delay="2000"/>
                                          </p:stCondLst>
                                        </p:cTn>
                                        <p:tgtEl>
                                          <p:spTgt spid="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9"/>
                                        </p:tgtEl>
                                      </p:cBhvr>
                                    </p:animEffect>
                                    <p:set>
                                      <p:cBhvr>
                                        <p:cTn dur="1" fill="hold">
                                          <p:stCondLst>
                                            <p:cond delay="1000"/>
                                          </p:stCondLst>
                                        </p:cTn>
                                        <p:tgtEl>
                                          <p:spTgt spid="69"/>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5"/>
                                        </p:tgtEl>
                                        <p:attrNameLst>
                                          <p:attrName>ppt_y</p:attrName>
                                        </p:attrNameLst>
                                      </p:cBhvr>
                                      <p:tavLst>
                                        <p:tav fmla="" tm="0">
                                          <p:val>
                                            <p:strVal val="#ppt_y"/>
                                          </p:val>
                                        </p:tav>
                                        <p:tav fmla="" tm="100000">
                                          <p:val>
                                            <p:strVal val="#ppt_y-1"/>
                                          </p:val>
                                        </p:tav>
                                      </p:tavLst>
                                    </p:anim>
                                    <p:set>
                                      <p:cBhvr>
                                        <p:cTn dur="1" fill="hold">
                                          <p:stCondLst>
                                            <p:cond delay="2000"/>
                                          </p:stCondLst>
                                        </p:cTn>
                                        <p:tgtEl>
                                          <p:spTgt spid="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0"/>
                                        </p:tgtEl>
                                      </p:cBhvr>
                                    </p:animEffect>
                                    <p:set>
                                      <p:cBhvr>
                                        <p:cTn dur="1" fill="hold">
                                          <p:stCondLst>
                                            <p:cond delay="1000"/>
                                          </p:stCondLst>
                                        </p:cTn>
                                        <p:tgtEl>
                                          <p:spTgt spid="70"/>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6"/>
                                        </p:tgtEl>
                                        <p:attrNameLst>
                                          <p:attrName>ppt_y</p:attrName>
                                        </p:attrNameLst>
                                      </p:cBhvr>
                                      <p:tavLst>
                                        <p:tav fmla="" tm="0">
                                          <p:val>
                                            <p:strVal val="#ppt_y"/>
                                          </p:val>
                                        </p:tav>
                                        <p:tav fmla="" tm="100000">
                                          <p:val>
                                            <p:strVal val="#ppt_y+1"/>
                                          </p:val>
                                        </p:tav>
                                      </p:tavLst>
                                    </p:anim>
                                    <p:set>
                                      <p:cBhvr>
                                        <p:cTn dur="1" fill="hold">
                                          <p:stCondLst>
                                            <p:cond delay="2000"/>
                                          </p:stCondLst>
                                        </p:cTn>
                                        <p:tgtEl>
                                          <p:spTgt spid="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1"/>
                                        </p:tgtEl>
                                      </p:cBhvr>
                                    </p:animEffect>
                                    <p:set>
                                      <p:cBhvr>
                                        <p:cTn dur="1" fill="hold">
                                          <p:stCondLst>
                                            <p:cond delay="1000"/>
                                          </p:stCondLst>
                                        </p:cTn>
                                        <p:tgtEl>
                                          <p:spTgt spid="71"/>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7"/>
                                        </p:tgtEl>
                                        <p:attrNameLst>
                                          <p:attrName>ppt_y</p:attrName>
                                        </p:attrNameLst>
                                      </p:cBhvr>
                                      <p:tavLst>
                                        <p:tav fmla="" tm="0">
                                          <p:val>
                                            <p:strVal val="#ppt_y"/>
                                          </p:val>
                                        </p:tav>
                                        <p:tav fmla="" tm="100000">
                                          <p:val>
                                            <p:strVal val="#ppt_y-1"/>
                                          </p:val>
                                        </p:tav>
                                      </p:tavLst>
                                    </p:anim>
                                    <p:set>
                                      <p:cBhvr>
                                        <p:cTn dur="1" fill="hold">
                                          <p:stCondLst>
                                            <p:cond delay="2000"/>
                                          </p:stCondLst>
                                        </p:cTn>
                                        <p:tgtEl>
                                          <p:spTgt spid="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2"/>
                                        </p:tgtEl>
                                      </p:cBhvr>
                                    </p:animEffect>
                                    <p:set>
                                      <p:cBhvr>
                                        <p:cTn dur="1" fill="hold">
                                          <p:stCondLst>
                                            <p:cond delay="1000"/>
                                          </p:stCondLst>
                                        </p:cTn>
                                        <p:tgtEl>
                                          <p:spTgt spid="7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8"/>
                                        </p:tgtEl>
                                        <p:attrNameLst>
                                          <p:attrName>ppt_y</p:attrName>
                                        </p:attrNameLst>
                                      </p:cBhvr>
                                      <p:tavLst>
                                        <p:tav fmla="" tm="0">
                                          <p:val>
                                            <p:strVal val="#ppt_y"/>
                                          </p:val>
                                        </p:tav>
                                        <p:tav fmla="" tm="100000">
                                          <p:val>
                                            <p:strVal val="#ppt_y+1"/>
                                          </p:val>
                                        </p:tav>
                                      </p:tavLst>
                                    </p:anim>
                                    <p:set>
                                      <p:cBhvr>
                                        <p:cTn dur="1" fill="hold">
                                          <p:stCondLst>
                                            <p:cond delay="2000"/>
                                          </p:stCondLst>
                                        </p:cTn>
                                        <p:tgtEl>
                                          <p:spTgt spid="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3"/>
                                        </p:tgtEl>
                                      </p:cBhvr>
                                    </p:animEffect>
                                    <p:set>
                                      <p:cBhvr>
                                        <p:cTn dur="1" fill="hold">
                                          <p:stCondLst>
                                            <p:cond delay="1000"/>
                                          </p:stCondLst>
                                        </p:cTn>
                                        <p:tgtEl>
                                          <p:spTgt spid="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20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79" name="Google Shape;79;p15"/>
          <p:cNvSpPr txBox="1"/>
          <p:nvPr>
            <p:ph idx="1" type="body"/>
          </p:nvPr>
        </p:nvSpPr>
        <p:spPr>
          <a:xfrm>
            <a:off x="311700" y="769200"/>
            <a:ext cx="5439300" cy="38940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Team Member Roles and Responsibilities</a:t>
            </a:r>
            <a:endParaRPr/>
          </a:p>
          <a:p>
            <a:pPr indent="-342900" lvl="0" marL="457200" rtl="0" algn="l">
              <a:lnSpc>
                <a:spcPct val="150000"/>
              </a:lnSpc>
              <a:spcBef>
                <a:spcPts val="0"/>
              </a:spcBef>
              <a:spcAft>
                <a:spcPts val="0"/>
              </a:spcAft>
              <a:buSzPts val="1800"/>
              <a:buAutoNum type="arabicPeriod"/>
            </a:pPr>
            <a:r>
              <a:rPr lang="en"/>
              <a:t>Problem Statement</a:t>
            </a:r>
            <a:endParaRPr/>
          </a:p>
          <a:p>
            <a:pPr indent="-342900" lvl="0" marL="457200" rtl="0" algn="l">
              <a:lnSpc>
                <a:spcPct val="150000"/>
              </a:lnSpc>
              <a:spcBef>
                <a:spcPts val="0"/>
              </a:spcBef>
              <a:spcAft>
                <a:spcPts val="0"/>
              </a:spcAft>
              <a:buSzPts val="1800"/>
              <a:buAutoNum type="arabicPeriod"/>
            </a:pPr>
            <a:r>
              <a:rPr lang="en"/>
              <a:t>Project Description</a:t>
            </a:r>
            <a:endParaRPr/>
          </a:p>
          <a:p>
            <a:pPr indent="-342900" lvl="0" marL="457200" rtl="0" algn="l">
              <a:lnSpc>
                <a:spcPct val="150000"/>
              </a:lnSpc>
              <a:spcBef>
                <a:spcPts val="0"/>
              </a:spcBef>
              <a:spcAft>
                <a:spcPts val="0"/>
              </a:spcAft>
              <a:buSzPts val="1800"/>
              <a:buAutoNum type="arabicPeriod"/>
            </a:pPr>
            <a:r>
              <a:rPr lang="en"/>
              <a:t>User Personas</a:t>
            </a:r>
            <a:endParaRPr/>
          </a:p>
          <a:p>
            <a:pPr indent="-342900" lvl="0" marL="457200" rtl="0" algn="l">
              <a:lnSpc>
                <a:spcPct val="150000"/>
              </a:lnSpc>
              <a:spcBef>
                <a:spcPts val="0"/>
              </a:spcBef>
              <a:spcAft>
                <a:spcPts val="0"/>
              </a:spcAft>
              <a:buSzPts val="1800"/>
              <a:buAutoNum type="arabicPeriod"/>
            </a:pPr>
            <a:r>
              <a:rPr lang="en"/>
              <a:t>MVP</a:t>
            </a:r>
            <a:endParaRPr/>
          </a:p>
          <a:p>
            <a:pPr indent="-342900" lvl="0" marL="457200" rtl="0" algn="l">
              <a:lnSpc>
                <a:spcPct val="150000"/>
              </a:lnSpc>
              <a:spcBef>
                <a:spcPts val="0"/>
              </a:spcBef>
              <a:spcAft>
                <a:spcPts val="0"/>
              </a:spcAft>
              <a:buSzPts val="1800"/>
              <a:buAutoNum type="arabicPeriod"/>
            </a:pPr>
            <a:r>
              <a:rPr lang="en"/>
              <a:t>Technologies and Algorithms</a:t>
            </a:r>
            <a:endParaRPr/>
          </a:p>
          <a:p>
            <a:pPr indent="-342900" lvl="0" marL="457200" rtl="0" algn="l">
              <a:lnSpc>
                <a:spcPct val="150000"/>
              </a:lnSpc>
              <a:spcBef>
                <a:spcPts val="0"/>
              </a:spcBef>
              <a:spcAft>
                <a:spcPts val="0"/>
              </a:spcAft>
              <a:buSzPts val="1800"/>
              <a:buAutoNum type="arabicPeriod"/>
            </a:pPr>
            <a:r>
              <a:rPr lang="en"/>
              <a:t>Project Schedule </a:t>
            </a:r>
            <a:r>
              <a:rPr i="1" lang="en"/>
              <a:t>- Cadence</a:t>
            </a:r>
            <a:endParaRPr i="1"/>
          </a:p>
          <a:p>
            <a:pPr indent="-342900" lvl="0" marL="457200" rtl="0" algn="l">
              <a:lnSpc>
                <a:spcPct val="150000"/>
              </a:lnSpc>
              <a:spcBef>
                <a:spcPts val="0"/>
              </a:spcBef>
              <a:spcAft>
                <a:spcPts val="0"/>
              </a:spcAft>
              <a:buSzPts val="1800"/>
              <a:buAutoNum type="arabicPeriod"/>
            </a:pPr>
            <a:r>
              <a:rPr lang="en"/>
              <a:t>Team Working Agreement</a:t>
            </a:r>
            <a:endParaRPr/>
          </a:p>
          <a:p>
            <a:pPr indent="-342900" lvl="0" marL="457200" rtl="0" algn="l">
              <a:lnSpc>
                <a:spcPct val="150000"/>
              </a:lnSpc>
              <a:spcBef>
                <a:spcPts val="0"/>
              </a:spcBef>
              <a:spcAft>
                <a:spcPts val="0"/>
              </a:spcAft>
              <a:buSzPts val="1800"/>
              <a:buAutoNum type="arabicPeriod"/>
            </a:pPr>
            <a:r>
              <a:rPr lang="en"/>
              <a:t>Sprint 0 Retrospective</a:t>
            </a:r>
            <a:endParaRPr/>
          </a:p>
        </p:txBody>
      </p:sp>
      <p:sp>
        <p:nvSpPr>
          <p:cNvPr id="80" name="Google Shape;8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15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to know the Team…</a:t>
            </a:r>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6"/>
          <p:cNvPicPr preferRelativeResize="0"/>
          <p:nvPr/>
        </p:nvPicPr>
        <p:blipFill rotWithShape="1">
          <a:blip r:embed="rId3">
            <a:alphaModFix/>
          </a:blip>
          <a:srcRect b="3227" l="0" r="0" t="3236"/>
          <a:stretch/>
        </p:blipFill>
        <p:spPr>
          <a:xfrm>
            <a:off x="728950" y="1084050"/>
            <a:ext cx="1656549" cy="2273152"/>
          </a:xfrm>
          <a:prstGeom prst="rect">
            <a:avLst/>
          </a:prstGeom>
          <a:noFill/>
          <a:ln>
            <a:noFill/>
          </a:ln>
        </p:spPr>
      </p:pic>
      <p:pic>
        <p:nvPicPr>
          <p:cNvPr id="88" name="Google Shape;88;p16"/>
          <p:cNvPicPr preferRelativeResize="0"/>
          <p:nvPr/>
        </p:nvPicPr>
        <p:blipFill rotWithShape="1">
          <a:blip r:embed="rId4">
            <a:alphaModFix/>
          </a:blip>
          <a:srcRect b="8868" l="0" r="0" t="8868"/>
          <a:stretch/>
        </p:blipFill>
        <p:spPr>
          <a:xfrm>
            <a:off x="6758500" y="1032675"/>
            <a:ext cx="1656550" cy="2273149"/>
          </a:xfrm>
          <a:prstGeom prst="rect">
            <a:avLst/>
          </a:prstGeom>
          <a:noFill/>
          <a:ln>
            <a:noFill/>
          </a:ln>
        </p:spPr>
      </p:pic>
      <p:sp>
        <p:nvSpPr>
          <p:cNvPr id="89" name="Google Shape;89;p16"/>
          <p:cNvSpPr txBox="1"/>
          <p:nvPr/>
        </p:nvSpPr>
        <p:spPr>
          <a:xfrm>
            <a:off x="728925" y="348835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Ajla Hate</a:t>
            </a:r>
            <a:endParaRPr sz="1800">
              <a:solidFill>
                <a:schemeClr val="lt2"/>
              </a:solidFill>
            </a:endParaRPr>
          </a:p>
        </p:txBody>
      </p:sp>
      <p:sp>
        <p:nvSpPr>
          <p:cNvPr id="90" name="Google Shape;90;p16"/>
          <p:cNvSpPr txBox="1"/>
          <p:nvPr/>
        </p:nvSpPr>
        <p:spPr>
          <a:xfrm>
            <a:off x="728925" y="388170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Backend Developer</a:t>
            </a:r>
            <a:endParaRPr>
              <a:solidFill>
                <a:schemeClr val="lt2"/>
              </a:solidFill>
            </a:endParaRPr>
          </a:p>
        </p:txBody>
      </p:sp>
      <p:sp>
        <p:nvSpPr>
          <p:cNvPr id="91" name="Google Shape;91;p16"/>
          <p:cNvSpPr txBox="1"/>
          <p:nvPr/>
        </p:nvSpPr>
        <p:spPr>
          <a:xfrm>
            <a:off x="3772388" y="348835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Clive</a:t>
            </a:r>
            <a:r>
              <a:rPr lang="en" sz="1800">
                <a:solidFill>
                  <a:schemeClr val="lt2"/>
                </a:solidFill>
              </a:rPr>
              <a:t> Lewis</a:t>
            </a:r>
            <a:endParaRPr sz="1800">
              <a:solidFill>
                <a:schemeClr val="lt2"/>
              </a:solidFill>
            </a:endParaRPr>
          </a:p>
        </p:txBody>
      </p:sp>
      <p:sp>
        <p:nvSpPr>
          <p:cNvPr id="92" name="Google Shape;92;p16"/>
          <p:cNvSpPr txBox="1"/>
          <p:nvPr/>
        </p:nvSpPr>
        <p:spPr>
          <a:xfrm>
            <a:off x="3772388" y="388170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Developer / Tester</a:t>
            </a:r>
            <a:endParaRPr>
              <a:solidFill>
                <a:schemeClr val="lt2"/>
              </a:solidFill>
            </a:endParaRPr>
          </a:p>
        </p:txBody>
      </p:sp>
      <p:sp>
        <p:nvSpPr>
          <p:cNvPr id="93" name="Google Shape;93;p16"/>
          <p:cNvSpPr txBox="1"/>
          <p:nvPr/>
        </p:nvSpPr>
        <p:spPr>
          <a:xfrm>
            <a:off x="6758475" y="348835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Dhruv</a:t>
            </a:r>
            <a:r>
              <a:rPr lang="en" sz="1800">
                <a:solidFill>
                  <a:schemeClr val="lt2"/>
                </a:solidFill>
              </a:rPr>
              <a:t> Joshi</a:t>
            </a:r>
            <a:endParaRPr sz="1800">
              <a:solidFill>
                <a:schemeClr val="lt2"/>
              </a:solidFill>
            </a:endParaRPr>
          </a:p>
        </p:txBody>
      </p:sp>
      <p:sp>
        <p:nvSpPr>
          <p:cNvPr id="94" name="Google Shape;94;p16"/>
          <p:cNvSpPr txBox="1"/>
          <p:nvPr/>
        </p:nvSpPr>
        <p:spPr>
          <a:xfrm>
            <a:off x="6758475" y="388170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Scrum Master / Developer</a:t>
            </a:r>
            <a:endParaRPr>
              <a:solidFill>
                <a:schemeClr val="lt2"/>
              </a:solidFill>
            </a:endParaRPr>
          </a:p>
        </p:txBody>
      </p:sp>
      <p:pic>
        <p:nvPicPr>
          <p:cNvPr id="95" name="Google Shape;95;p16"/>
          <p:cNvPicPr preferRelativeResize="0"/>
          <p:nvPr/>
        </p:nvPicPr>
        <p:blipFill rotWithShape="1">
          <a:blip r:embed="rId5">
            <a:alphaModFix/>
          </a:blip>
          <a:srcRect b="14987" l="16052" r="23278" t="0"/>
          <a:stretch/>
        </p:blipFill>
        <p:spPr>
          <a:xfrm>
            <a:off x="3772400" y="1059975"/>
            <a:ext cx="1656600" cy="23212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472483" y="45584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7"/>
          <p:cNvPicPr preferRelativeResize="0"/>
          <p:nvPr/>
        </p:nvPicPr>
        <p:blipFill rotWithShape="1">
          <a:blip r:embed="rId3">
            <a:alphaModFix/>
          </a:blip>
          <a:srcRect b="13957" l="0" r="0" t="13949"/>
          <a:stretch/>
        </p:blipFill>
        <p:spPr>
          <a:xfrm>
            <a:off x="385137" y="1058850"/>
            <a:ext cx="1656550" cy="2273147"/>
          </a:xfrm>
          <a:prstGeom prst="rect">
            <a:avLst/>
          </a:prstGeom>
          <a:noFill/>
          <a:ln>
            <a:noFill/>
          </a:ln>
        </p:spPr>
      </p:pic>
      <p:pic>
        <p:nvPicPr>
          <p:cNvPr id="102" name="Google Shape;102;p17"/>
          <p:cNvPicPr preferRelativeResize="0"/>
          <p:nvPr/>
        </p:nvPicPr>
        <p:blipFill rotWithShape="1">
          <a:blip r:embed="rId4">
            <a:alphaModFix/>
          </a:blip>
          <a:srcRect b="0" l="16414" r="16421" t="0"/>
          <a:stretch/>
        </p:blipFill>
        <p:spPr>
          <a:xfrm>
            <a:off x="4966975" y="1058850"/>
            <a:ext cx="1656550" cy="2273150"/>
          </a:xfrm>
          <a:prstGeom prst="rect">
            <a:avLst/>
          </a:prstGeom>
          <a:noFill/>
          <a:ln>
            <a:noFill/>
          </a:ln>
        </p:spPr>
      </p:pic>
      <p:sp>
        <p:nvSpPr>
          <p:cNvPr id="103" name="Google Shape;103;p17"/>
          <p:cNvSpPr txBox="1"/>
          <p:nvPr/>
        </p:nvSpPr>
        <p:spPr>
          <a:xfrm>
            <a:off x="385125" y="356167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Dylan</a:t>
            </a:r>
            <a:r>
              <a:rPr lang="en" sz="1800">
                <a:solidFill>
                  <a:schemeClr val="lt2"/>
                </a:solidFill>
              </a:rPr>
              <a:t> Pereira</a:t>
            </a:r>
            <a:endParaRPr sz="1800">
              <a:solidFill>
                <a:schemeClr val="lt2"/>
              </a:solidFill>
            </a:endParaRPr>
          </a:p>
        </p:txBody>
      </p:sp>
      <p:sp>
        <p:nvSpPr>
          <p:cNvPr id="104" name="Google Shape;104;p17"/>
          <p:cNvSpPr txBox="1"/>
          <p:nvPr/>
        </p:nvSpPr>
        <p:spPr>
          <a:xfrm>
            <a:off x="385125" y="395502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Full Stack Developer</a:t>
            </a:r>
            <a:endParaRPr>
              <a:solidFill>
                <a:schemeClr val="lt2"/>
              </a:solidFill>
            </a:endParaRPr>
          </a:p>
        </p:txBody>
      </p:sp>
      <p:sp>
        <p:nvSpPr>
          <p:cNvPr id="105" name="Google Shape;105;p17"/>
          <p:cNvSpPr txBox="1"/>
          <p:nvPr/>
        </p:nvSpPr>
        <p:spPr>
          <a:xfrm>
            <a:off x="2481828" y="3561675"/>
            <a:ext cx="20625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Farham</a:t>
            </a:r>
            <a:r>
              <a:rPr lang="en" sz="1800">
                <a:solidFill>
                  <a:schemeClr val="lt2"/>
                </a:solidFill>
              </a:rPr>
              <a:t> Khademi</a:t>
            </a:r>
            <a:endParaRPr sz="1800">
              <a:solidFill>
                <a:schemeClr val="lt2"/>
              </a:solidFill>
            </a:endParaRPr>
          </a:p>
        </p:txBody>
      </p:sp>
      <p:sp>
        <p:nvSpPr>
          <p:cNvPr id="106" name="Google Shape;106;p17"/>
          <p:cNvSpPr txBox="1"/>
          <p:nvPr/>
        </p:nvSpPr>
        <p:spPr>
          <a:xfrm>
            <a:off x="2684763" y="395502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Team Lead / Developer</a:t>
            </a:r>
            <a:endParaRPr>
              <a:solidFill>
                <a:schemeClr val="lt2"/>
              </a:solidFill>
            </a:endParaRPr>
          </a:p>
        </p:txBody>
      </p:sp>
      <p:sp>
        <p:nvSpPr>
          <p:cNvPr id="107" name="Google Shape;107;p17"/>
          <p:cNvSpPr txBox="1"/>
          <p:nvPr/>
        </p:nvSpPr>
        <p:spPr>
          <a:xfrm>
            <a:off x="4648725" y="3561675"/>
            <a:ext cx="23280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Mrunmai</a:t>
            </a:r>
            <a:r>
              <a:rPr lang="en" sz="1800">
                <a:solidFill>
                  <a:schemeClr val="lt2"/>
                </a:solidFill>
              </a:rPr>
              <a:t> Nagtode</a:t>
            </a:r>
            <a:endParaRPr sz="1800">
              <a:solidFill>
                <a:schemeClr val="lt2"/>
              </a:solidFill>
            </a:endParaRPr>
          </a:p>
        </p:txBody>
      </p:sp>
      <p:sp>
        <p:nvSpPr>
          <p:cNvPr id="108" name="Google Shape;108;p17"/>
          <p:cNvSpPr txBox="1"/>
          <p:nvPr/>
        </p:nvSpPr>
        <p:spPr>
          <a:xfrm>
            <a:off x="4984425" y="395502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Developer / Tester</a:t>
            </a:r>
            <a:endParaRPr>
              <a:solidFill>
                <a:schemeClr val="lt2"/>
              </a:solidFill>
            </a:endParaRPr>
          </a:p>
        </p:txBody>
      </p:sp>
      <p:sp>
        <p:nvSpPr>
          <p:cNvPr id="109" name="Google Shape;109;p17"/>
          <p:cNvSpPr txBox="1"/>
          <p:nvPr/>
        </p:nvSpPr>
        <p:spPr>
          <a:xfrm>
            <a:off x="6971175" y="3561675"/>
            <a:ext cx="19188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Sharon</a:t>
            </a:r>
            <a:r>
              <a:rPr lang="en" sz="1800">
                <a:solidFill>
                  <a:schemeClr val="lt2"/>
                </a:solidFill>
              </a:rPr>
              <a:t> Dsouza</a:t>
            </a:r>
            <a:endParaRPr sz="1800">
              <a:solidFill>
                <a:schemeClr val="lt2"/>
              </a:solidFill>
            </a:endParaRPr>
          </a:p>
        </p:txBody>
      </p:sp>
      <p:sp>
        <p:nvSpPr>
          <p:cNvPr id="110" name="Google Shape;110;p17"/>
          <p:cNvSpPr txBox="1"/>
          <p:nvPr/>
        </p:nvSpPr>
        <p:spPr>
          <a:xfrm>
            <a:off x="7081125" y="395502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Full Stack Developer</a:t>
            </a:r>
            <a:endParaRPr>
              <a:solidFill>
                <a:schemeClr val="lt2"/>
              </a:solidFill>
            </a:endParaRPr>
          </a:p>
        </p:txBody>
      </p:sp>
      <p:sp>
        <p:nvSpPr>
          <p:cNvPr id="111" name="Google Shape;111;p17"/>
          <p:cNvSpPr txBox="1"/>
          <p:nvPr>
            <p:ph type="title"/>
          </p:nvPr>
        </p:nvSpPr>
        <p:spPr>
          <a:xfrm>
            <a:off x="311700" y="15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to know the Team…</a:t>
            </a:r>
            <a:endParaRPr/>
          </a:p>
        </p:txBody>
      </p:sp>
      <p:pic>
        <p:nvPicPr>
          <p:cNvPr id="112" name="Google Shape;112;p17"/>
          <p:cNvPicPr preferRelativeResize="0"/>
          <p:nvPr/>
        </p:nvPicPr>
        <p:blipFill>
          <a:blip r:embed="rId5">
            <a:alphaModFix/>
          </a:blip>
          <a:stretch>
            <a:fillRect/>
          </a:stretch>
        </p:blipFill>
        <p:spPr>
          <a:xfrm>
            <a:off x="2676025" y="1058850"/>
            <a:ext cx="1656600" cy="2273150"/>
          </a:xfrm>
          <a:prstGeom prst="rect">
            <a:avLst/>
          </a:prstGeom>
          <a:noFill/>
          <a:ln>
            <a:noFill/>
          </a:ln>
        </p:spPr>
      </p:pic>
      <p:pic>
        <p:nvPicPr>
          <p:cNvPr id="113" name="Google Shape;113;p17"/>
          <p:cNvPicPr preferRelativeResize="0"/>
          <p:nvPr/>
        </p:nvPicPr>
        <p:blipFill rotWithShape="1">
          <a:blip r:embed="rId6">
            <a:alphaModFix/>
          </a:blip>
          <a:srcRect b="16324" l="0" r="0" t="0"/>
          <a:stretch/>
        </p:blipFill>
        <p:spPr>
          <a:xfrm>
            <a:off x="7240113" y="958200"/>
            <a:ext cx="1592175" cy="2369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214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t>
            </a:r>
            <a:r>
              <a:rPr lang="en"/>
              <a:t>problem are we solving?</a:t>
            </a:r>
            <a:endParaRPr/>
          </a:p>
        </p:txBody>
      </p:sp>
      <p:sp>
        <p:nvSpPr>
          <p:cNvPr id="119" name="Google Shape;119;p18"/>
          <p:cNvSpPr txBox="1"/>
          <p:nvPr>
            <p:ph idx="1" type="body"/>
          </p:nvPr>
        </p:nvSpPr>
        <p:spPr>
          <a:xfrm>
            <a:off x="354925" y="875250"/>
            <a:ext cx="8520600" cy="368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Limited flexibility in RPGs (Role Playing Games)</a:t>
            </a:r>
            <a:endParaRPr/>
          </a:p>
          <a:p>
            <a:pPr indent="-342900" lvl="0" marL="457200" rtl="0" algn="l">
              <a:spcBef>
                <a:spcPts val="1000"/>
              </a:spcBef>
              <a:spcAft>
                <a:spcPts val="0"/>
              </a:spcAft>
              <a:buSzPts val="1800"/>
              <a:buChar char="●"/>
            </a:pPr>
            <a:r>
              <a:rPr lang="en"/>
              <a:t>Lack of imagination/creative </a:t>
            </a:r>
            <a:r>
              <a:rPr lang="en"/>
              <a:t>inspiration</a:t>
            </a:r>
            <a:endParaRPr/>
          </a:p>
          <a:p>
            <a:pPr indent="-342900" lvl="0" marL="457200" rtl="0" algn="l">
              <a:spcBef>
                <a:spcPts val="1000"/>
              </a:spcBef>
              <a:spcAft>
                <a:spcPts val="0"/>
              </a:spcAft>
              <a:buSzPts val="1800"/>
              <a:buChar char="●"/>
            </a:pPr>
            <a:r>
              <a:rPr lang="en"/>
              <a:t>Realization of a story that lives in your mind</a:t>
            </a:r>
            <a:endParaRPr/>
          </a:p>
          <a:p>
            <a:pPr indent="-342900" lvl="0" marL="457200" rtl="0" algn="l">
              <a:spcBef>
                <a:spcPts val="1000"/>
              </a:spcBef>
              <a:spcAft>
                <a:spcPts val="0"/>
              </a:spcAft>
              <a:buSzPts val="1800"/>
              <a:buChar char="●"/>
            </a:pPr>
            <a:r>
              <a:rPr lang="en"/>
              <a:t>Effective w</a:t>
            </a:r>
            <a:r>
              <a:rPr lang="en"/>
              <a:t>ay to work through creative blocks</a:t>
            </a:r>
            <a:endParaRPr/>
          </a:p>
          <a:p>
            <a:pPr indent="0" lvl="0" marL="0" rtl="0" algn="l">
              <a:spcBef>
                <a:spcPts val="1000"/>
              </a:spcBef>
              <a:spcAft>
                <a:spcPts val="0"/>
              </a:spcAft>
              <a:buNone/>
            </a:pPr>
            <a:r>
              <a:rPr lang="en"/>
              <a:t>Quest tackles the challenges by using a gamified version of novel with simulations</a:t>
            </a:r>
            <a:endParaRPr/>
          </a:p>
          <a:p>
            <a:pPr indent="0" lvl="0" marL="0" rtl="0" algn="l">
              <a:spcBef>
                <a:spcPts val="1000"/>
              </a:spcBef>
              <a:spcAft>
                <a:spcPts val="1000"/>
              </a:spcAft>
              <a:buNone/>
            </a:pPr>
            <a:r>
              <a:rPr lang="en"/>
              <a:t>Quest has the potential to make learning fun and engaging while boosting creativity and imagination.</a:t>
            </a:r>
            <a:endParaRPr/>
          </a:p>
        </p:txBody>
      </p:sp>
      <p:sp>
        <p:nvSpPr>
          <p:cNvPr id="120" name="Google Shape;12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14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126" name="Google Shape;126;p19"/>
          <p:cNvSpPr txBox="1"/>
          <p:nvPr>
            <p:ph idx="1" type="body"/>
          </p:nvPr>
        </p:nvSpPr>
        <p:spPr>
          <a:xfrm>
            <a:off x="311700" y="1234976"/>
            <a:ext cx="8520600" cy="3508800"/>
          </a:xfrm>
          <a:prstGeom prst="rect">
            <a:avLst/>
          </a:prstGeom>
        </p:spPr>
        <p:txBody>
          <a:bodyPr anchorCtr="0" anchor="t" bIns="91425" lIns="91425" spcFirstLastPara="1" rIns="91425" wrap="square" tIns="91425">
            <a:normAutofit fontScale="92500" lnSpcReduction="20000"/>
          </a:bodyPr>
          <a:lstStyle/>
          <a:p>
            <a:pPr indent="-328453" lvl="0" marL="457200" rtl="0" algn="just">
              <a:spcBef>
                <a:spcPts val="0"/>
              </a:spcBef>
              <a:spcAft>
                <a:spcPts val="0"/>
              </a:spcAft>
              <a:buSzPct val="100000"/>
              <a:buChar char="●"/>
            </a:pPr>
            <a:r>
              <a:rPr lang="en" sz="1700"/>
              <a:t>Quest aims to be an i</a:t>
            </a:r>
            <a:r>
              <a:rPr lang="en" sz="1700"/>
              <a:t>nteractive web-based platform to </a:t>
            </a:r>
            <a:r>
              <a:rPr lang="en" sz="1700"/>
              <a:t>experience</a:t>
            </a:r>
            <a:r>
              <a:rPr lang="en" sz="1700"/>
              <a:t> a novel </a:t>
            </a:r>
            <a:endParaRPr sz="1700"/>
          </a:p>
          <a:p>
            <a:pPr indent="-328453" lvl="0" marL="457200" rtl="0" algn="just">
              <a:spcBef>
                <a:spcPts val="1000"/>
              </a:spcBef>
              <a:spcAft>
                <a:spcPts val="0"/>
              </a:spcAft>
              <a:buSzPct val="100000"/>
              <a:buChar char="●"/>
            </a:pPr>
            <a:r>
              <a:rPr lang="en" sz="1700"/>
              <a:t>Allows users to dive into a thrilling world of imagination</a:t>
            </a:r>
            <a:endParaRPr sz="1700"/>
          </a:p>
          <a:p>
            <a:pPr indent="-328453" lvl="0" marL="457200" rtl="0" algn="just">
              <a:spcBef>
                <a:spcPts val="1000"/>
              </a:spcBef>
              <a:spcAft>
                <a:spcPts val="0"/>
              </a:spcAft>
              <a:buSzPct val="100000"/>
              <a:buChar char="●"/>
            </a:pPr>
            <a:r>
              <a:rPr lang="en" sz="1700"/>
              <a:t>Intended to blend compelling storytelling with player agency</a:t>
            </a:r>
            <a:endParaRPr sz="1700"/>
          </a:p>
          <a:p>
            <a:pPr indent="-328453" lvl="0" marL="457200" rtl="0" algn="just">
              <a:spcBef>
                <a:spcPts val="1000"/>
              </a:spcBef>
              <a:spcAft>
                <a:spcPts val="0"/>
              </a:spcAft>
              <a:buSzPct val="100000"/>
              <a:buChar char="●"/>
            </a:pPr>
            <a:r>
              <a:rPr lang="en" sz="1700"/>
              <a:t>Allows readers to shape the narrative by making choices that directly impact the story's progression</a:t>
            </a:r>
            <a:endParaRPr sz="1700"/>
          </a:p>
          <a:p>
            <a:pPr indent="-328453" lvl="0" marL="457200" rtl="0" algn="just">
              <a:spcBef>
                <a:spcPts val="1000"/>
              </a:spcBef>
              <a:spcAft>
                <a:spcPts val="0"/>
              </a:spcAft>
              <a:buSzPct val="100000"/>
              <a:buChar char="●"/>
            </a:pPr>
            <a:r>
              <a:rPr lang="en" sz="1700"/>
              <a:t>These choices can: </a:t>
            </a:r>
            <a:endParaRPr sz="1700"/>
          </a:p>
          <a:p>
            <a:pPr indent="-328453" lvl="1" marL="914400" rtl="0" algn="just">
              <a:spcBef>
                <a:spcPts val="1000"/>
              </a:spcBef>
              <a:spcAft>
                <a:spcPts val="0"/>
              </a:spcAft>
              <a:buSzPct val="100000"/>
              <a:buChar char="○"/>
            </a:pPr>
            <a:r>
              <a:rPr lang="en" sz="1700"/>
              <a:t>Influence character relationships</a:t>
            </a:r>
            <a:endParaRPr sz="1700"/>
          </a:p>
          <a:p>
            <a:pPr indent="-328453" lvl="1" marL="914400" rtl="0" algn="just">
              <a:spcBef>
                <a:spcPts val="1000"/>
              </a:spcBef>
              <a:spcAft>
                <a:spcPts val="0"/>
              </a:spcAft>
              <a:buSzPct val="100000"/>
              <a:buChar char="○"/>
            </a:pPr>
            <a:r>
              <a:rPr lang="en" sz="1700"/>
              <a:t>Change story outcomes</a:t>
            </a:r>
            <a:endParaRPr sz="1700"/>
          </a:p>
          <a:p>
            <a:pPr indent="-328453" lvl="1" marL="914400" rtl="0" algn="just">
              <a:spcBef>
                <a:spcPts val="1000"/>
              </a:spcBef>
              <a:spcAft>
                <a:spcPts val="0"/>
              </a:spcAft>
              <a:buSzPct val="100000"/>
              <a:buChar char="○"/>
            </a:pPr>
            <a:r>
              <a:rPr lang="en" sz="1700"/>
              <a:t>Provoke ethical dilemmas</a:t>
            </a:r>
            <a:endParaRPr sz="1700"/>
          </a:p>
          <a:p>
            <a:pPr indent="-328453" lvl="1" marL="914400" rtl="0" algn="just">
              <a:spcBef>
                <a:spcPts val="1000"/>
              </a:spcBef>
              <a:spcAft>
                <a:spcPts val="1000"/>
              </a:spcAft>
              <a:buSzPct val="100000"/>
              <a:buChar char="○"/>
            </a:pPr>
            <a:r>
              <a:rPr lang="en" sz="1700"/>
              <a:t>Unlock secret plots</a:t>
            </a:r>
            <a:endParaRPr sz="1700"/>
          </a:p>
        </p:txBody>
      </p:sp>
      <p:sp>
        <p:nvSpPr>
          <p:cNvPr id="127" name="Google Shape;12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txBox="1"/>
          <p:nvPr>
            <p:ph type="title"/>
          </p:nvPr>
        </p:nvSpPr>
        <p:spPr>
          <a:xfrm>
            <a:off x="311700" y="767400"/>
            <a:ext cx="3372900" cy="3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i="1" lang="en" sz="2020">
                <a:solidFill>
                  <a:schemeClr val="lt2"/>
                </a:solidFill>
              </a:rPr>
              <a:t>What is Quest?</a:t>
            </a:r>
            <a:endParaRPr i="1" sz="202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214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The Reader Persona</a:t>
            </a:r>
            <a:endParaRPr>
              <a:latin typeface="Calibri"/>
              <a:ea typeface="Calibri"/>
              <a:cs typeface="Calibri"/>
              <a:sym typeface="Calibri"/>
            </a:endParaRPr>
          </a:p>
        </p:txBody>
      </p:sp>
      <p:sp>
        <p:nvSpPr>
          <p:cNvPr id="134" name="Google Shape;134;p20"/>
          <p:cNvSpPr txBox="1"/>
          <p:nvPr>
            <p:ph idx="1" type="body"/>
          </p:nvPr>
        </p:nvSpPr>
        <p:spPr>
          <a:xfrm>
            <a:off x="311700" y="833550"/>
            <a:ext cx="8341200" cy="376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Betty Thompson</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41</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Female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Data Analyst</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Betty is a mom, who enjoys reading romance novels in her free time. She often </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finds herself wondering what it would feel like to be in one, living the story. She is part of a book </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club where she and her friends analyze plots, characters, and alternate possibilities in stories.</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Finds most romance novels predictable, with similar plot structures and outcomes.</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Gets frustrated when the characters from the book make the same obvious decisions over and over.</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 When discussing alternate “what-if” scenarios with her book club, it often leads to unresolved debates.</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Goals: </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She enjoys the books but wants a way to interact with the story, without coming up with it from scratch.</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Wants to explore the ways in which a story can unfold if different choices were made even when plots remain the same.</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 Seeks a fun way to test out all the theories in a way that can be shared with her book club friends.</a:t>
            </a:r>
            <a:endParaRPr sz="1300">
              <a:latin typeface="Calibri"/>
              <a:ea typeface="Calibri"/>
              <a:cs typeface="Calibri"/>
              <a:sym typeface="Calibri"/>
            </a:endParaRPr>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0"/>
          <p:cNvPicPr preferRelativeResize="0"/>
          <p:nvPr/>
        </p:nvPicPr>
        <p:blipFill>
          <a:blip r:embed="rId3">
            <a:alphaModFix/>
          </a:blip>
          <a:stretch>
            <a:fillRect/>
          </a:stretch>
        </p:blipFill>
        <p:spPr>
          <a:xfrm>
            <a:off x="6079825" y="138925"/>
            <a:ext cx="2844076" cy="187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22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The Novelist Persona</a:t>
            </a:r>
            <a:endParaRPr>
              <a:latin typeface="Calibri"/>
              <a:ea typeface="Calibri"/>
              <a:cs typeface="Calibri"/>
              <a:sym typeface="Calibri"/>
            </a:endParaRPr>
          </a:p>
        </p:txBody>
      </p:sp>
      <p:sp>
        <p:nvSpPr>
          <p:cNvPr id="142" name="Google Shape;142;p21"/>
          <p:cNvSpPr txBox="1"/>
          <p:nvPr>
            <p:ph idx="1" type="body"/>
          </p:nvPr>
        </p:nvSpPr>
        <p:spPr>
          <a:xfrm>
            <a:off x="311700" y="692975"/>
            <a:ext cx="8520600" cy="397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John Olwen</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36</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Novel</a:t>
            </a:r>
            <a:r>
              <a:rPr b="1" lang="en" sz="1300">
                <a:latin typeface="Calibri"/>
                <a:ea typeface="Calibri"/>
                <a:cs typeface="Calibri"/>
                <a:sym typeface="Calibri"/>
              </a:rPr>
              <a:t> </a:t>
            </a:r>
            <a:r>
              <a:rPr lang="en" sz="1300">
                <a:latin typeface="Calibri"/>
                <a:ea typeface="Calibri"/>
                <a:cs typeface="Calibri"/>
                <a:sym typeface="Calibri"/>
              </a:rPr>
              <a:t>Writer</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He is an old school writer who prefers a typewriter to a computer. John navigates the city using </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public transport, always looking to be inspired by people and his surroundings. Like any writer, </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John also struggles with creative aspects of his profession.</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He struggles with creative blocks while panning out one/more characters and their influence on the storyline.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Struggles to discuss ideas with friends and colleagues due to worries about revealing too much, finds online resources overwhelming.</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Finds it hard to completely immerse himself into characters without letting his biases get in the way.</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Seeks a discreet, interactive way to refine and navigate his story.</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 Wants a way to explore characters with complex moralities without any personal bias or external judgement.</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Would consider using an online platform that has instructions and tutorials which are easy to follow and can guide him when he’s creatively stuck.</a:t>
            </a:r>
            <a:endParaRPr sz="1300">
              <a:latin typeface="Calibri"/>
              <a:ea typeface="Calibri"/>
              <a:cs typeface="Calibri"/>
              <a:sym typeface="Calibri"/>
            </a:endParaRPr>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21"/>
          <p:cNvPicPr preferRelativeResize="0"/>
          <p:nvPr/>
        </p:nvPicPr>
        <p:blipFill>
          <a:blip r:embed="rId3">
            <a:alphaModFix/>
          </a:blip>
          <a:stretch>
            <a:fillRect/>
          </a:stretch>
        </p:blipFill>
        <p:spPr>
          <a:xfrm>
            <a:off x="6931151" y="225025"/>
            <a:ext cx="1847100" cy="22946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